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46"/>
  </p:notesMasterIdLst>
  <p:sldIdLst>
    <p:sldId id="256" r:id="rId2"/>
    <p:sldId id="284" r:id="rId3"/>
    <p:sldId id="285" r:id="rId4"/>
    <p:sldId id="257" r:id="rId5"/>
    <p:sldId id="286" r:id="rId6"/>
    <p:sldId id="288" r:id="rId7"/>
    <p:sldId id="258" r:id="rId8"/>
    <p:sldId id="277" r:id="rId9"/>
    <p:sldId id="278" r:id="rId10"/>
    <p:sldId id="289" r:id="rId11"/>
    <p:sldId id="260" r:id="rId12"/>
    <p:sldId id="292" r:id="rId13"/>
    <p:sldId id="287" r:id="rId14"/>
    <p:sldId id="283" r:id="rId15"/>
    <p:sldId id="261" r:id="rId16"/>
    <p:sldId id="282" r:id="rId17"/>
    <p:sldId id="262" r:id="rId18"/>
    <p:sldId id="291" r:id="rId19"/>
    <p:sldId id="281" r:id="rId20"/>
    <p:sldId id="263" r:id="rId21"/>
    <p:sldId id="290" r:id="rId22"/>
    <p:sldId id="265" r:id="rId23"/>
    <p:sldId id="304" r:id="rId24"/>
    <p:sldId id="267" r:id="rId25"/>
    <p:sldId id="301" r:id="rId26"/>
    <p:sldId id="266" r:id="rId27"/>
    <p:sldId id="302" r:id="rId28"/>
    <p:sldId id="269" r:id="rId29"/>
    <p:sldId id="300" r:id="rId30"/>
    <p:sldId id="270" r:id="rId31"/>
    <p:sldId id="293" r:id="rId32"/>
    <p:sldId id="308" r:id="rId33"/>
    <p:sldId id="272" r:id="rId34"/>
    <p:sldId id="273" r:id="rId35"/>
    <p:sldId id="294" r:id="rId36"/>
    <p:sldId id="295" r:id="rId37"/>
    <p:sldId id="310" r:id="rId38"/>
    <p:sldId id="274" r:id="rId39"/>
    <p:sldId id="306" r:id="rId40"/>
    <p:sldId id="307" r:id="rId41"/>
    <p:sldId id="299" r:id="rId42"/>
    <p:sldId id="296" r:id="rId43"/>
    <p:sldId id="297" r:id="rId44"/>
    <p:sldId id="303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0D2B8D0-F9A0-2E45-9015-8278F907197F}">
          <p14:sldIdLst>
            <p14:sldId id="256"/>
          </p14:sldIdLst>
        </p14:section>
        <p14:section name="Introduction" id="{83504983-E0C5-294E-A824-74785A167F11}">
          <p14:sldIdLst>
            <p14:sldId id="284"/>
            <p14:sldId id="285"/>
            <p14:sldId id="257"/>
            <p14:sldId id="286"/>
            <p14:sldId id="288"/>
          </p14:sldIdLst>
        </p14:section>
        <p14:section name="Git" id="{6D6C19B2-AACA-9B48-8CEB-2097DE7FC065}">
          <p14:sldIdLst>
            <p14:sldId id="258"/>
            <p14:sldId id="277"/>
            <p14:sldId id="278"/>
            <p14:sldId id="289"/>
            <p14:sldId id="260"/>
            <p14:sldId id="292"/>
            <p14:sldId id="287"/>
            <p14:sldId id="283"/>
            <p14:sldId id="261"/>
            <p14:sldId id="282"/>
            <p14:sldId id="262"/>
            <p14:sldId id="291"/>
            <p14:sldId id="281"/>
            <p14:sldId id="263"/>
            <p14:sldId id="290"/>
            <p14:sldId id="265"/>
            <p14:sldId id="304"/>
            <p14:sldId id="267"/>
            <p14:sldId id="301"/>
          </p14:sldIdLst>
        </p14:section>
        <p14:section name="GitHub" id="{BDA108FD-8D09-F746-B4EE-29E7E8D2B9F3}">
          <p14:sldIdLst>
            <p14:sldId id="266"/>
            <p14:sldId id="302"/>
            <p14:sldId id="269"/>
            <p14:sldId id="300"/>
            <p14:sldId id="270"/>
            <p14:sldId id="293"/>
            <p14:sldId id="308"/>
            <p14:sldId id="272"/>
            <p14:sldId id="273"/>
            <p14:sldId id="294"/>
            <p14:sldId id="295"/>
            <p14:sldId id="310"/>
            <p14:sldId id="274"/>
            <p14:sldId id="306"/>
            <p14:sldId id="307"/>
          </p14:sldIdLst>
        </p14:section>
        <p14:section name="Bonus" id="{A8DD5096-AC92-6D4C-9A76-FB3E35527481}">
          <p14:sldIdLst>
            <p14:sldId id="299"/>
            <p14:sldId id="296"/>
            <p14:sldId id="297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B5B5"/>
    <a:srgbClr val="F1502F"/>
    <a:srgbClr val="E8F0FD"/>
    <a:srgbClr val="0000FF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60"/>
    <p:restoredTop sz="79494"/>
  </p:normalViewPr>
  <p:slideViewPr>
    <p:cSldViewPr snapToGrid="0" snapToObjects="1">
      <p:cViewPr varScale="1">
        <p:scale>
          <a:sx n="123" d="100"/>
          <a:sy n="123" d="100"/>
        </p:scale>
        <p:origin x="11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17BDA2-E97A-144A-BB75-B7258D089255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206B0-DA7A-2A44-8167-A53EF7139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93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enterprise/2.15/user/articles/adding-a-new-ssh-key-to-your-github-account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enterprise/2.15/user/articles/adding-a-new-ssh-key-to-your-github-account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rum_memory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an image for </a:t>
            </a:r>
            <a:r>
              <a:rPr lang="en-US" dirty="0" err="1"/>
              <a:t>tableflip</a:t>
            </a:r>
            <a:r>
              <a:rPr lang="en-US" dirty="0"/>
              <a:t> in case font is missing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59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21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latin typeface="Monaco" pitchFamily="2" charset="77"/>
              </a:rPr>
              <a:t>touch</a:t>
            </a:r>
            <a:r>
              <a:rPr lang="en-US" sz="1200" dirty="0"/>
              <a:t> is used to create a file in bash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951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latin typeface="Monaco" pitchFamily="2" charset="77"/>
              </a:rPr>
              <a:t>touch</a:t>
            </a:r>
            <a:r>
              <a:rPr lang="en-US" sz="1200" dirty="0"/>
              <a:t> is used to create a file in bash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295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echo</a:t>
            </a:r>
            <a:r>
              <a:rPr lang="en-US" b="0" dirty="0"/>
              <a:t> prints a string</a:t>
            </a:r>
          </a:p>
          <a:p>
            <a:r>
              <a:rPr lang="en-US" b="1" dirty="0"/>
              <a:t>&gt;&gt; </a:t>
            </a:r>
            <a:r>
              <a:rPr lang="en-US" b="0" dirty="0"/>
              <a:t>put the string on its left side into the file on its right side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05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18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625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* .</a:t>
            </a:r>
            <a:r>
              <a:rPr lang="en-US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can ignore an entire subdirectory.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You can use wildcard expressions in this file as well. Some common things in a </a:t>
            </a:r>
            <a:r>
              <a:rPr lang="en-US" dirty="0"/>
              <a:t>.</a:t>
            </a:r>
            <a:r>
              <a:rPr lang="en-US" dirty="0" err="1"/>
              <a:t>gitignore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file are </a:t>
            </a:r>
            <a:r>
              <a:rPr lang="en-US" dirty="0"/>
              <a:t>.*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dirty="0"/>
              <a:t>*~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dirty="0"/>
              <a:t>~*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are often temporary or backup files.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83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209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12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34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620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BONUS - SSH keys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a link to help you setup using SSH keys for authentication with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https://help.github.com/en/enterprise/2.15/user/articles/adding-a-new-ssh-key-to-your-github-account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551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BONUS - SSH keys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a link to help you setup using SSH keys for authentication with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https://help.github.com/en/enterprise/2.15/user/articles/adding-a-new-ssh-key-to-your-github-account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482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Icons made by </a:t>
            </a:r>
            <a:r>
              <a:rPr lang="en-US" dirty="0" err="1"/>
              <a:t>Smashicons</a:t>
            </a:r>
            <a:r>
              <a:rPr lang="en-US" dirty="0"/>
              <a:t> from </a:t>
            </a:r>
            <a:r>
              <a:rPr lang="en-US" dirty="0" err="1"/>
              <a:t>Flaticon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smashicons</a:t>
            </a:r>
            <a:endParaRPr lang="en-US" dirty="0"/>
          </a:p>
          <a:p>
            <a:endParaRPr lang="en-US" dirty="0"/>
          </a:p>
          <a:p>
            <a:r>
              <a:rPr lang="en-US" dirty="0"/>
              <a:t>Dave Gandy</a:t>
            </a:r>
          </a:p>
          <a:p>
            <a:r>
              <a:rPr lang="en-US" dirty="0"/>
              <a:t>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dave-gandy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Iconnice</a:t>
            </a:r>
            <a:endParaRPr lang="en-US" dirty="0"/>
          </a:p>
          <a:p>
            <a:r>
              <a:rPr lang="en-US" dirty="0" err="1"/>
              <a:t>iconnice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www.flaticon.com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508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300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423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843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9393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83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06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13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829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can also be run from Power Shell, but Git Bash would allow you to run every command in this tutorial (e.g., functions such as </a:t>
            </a:r>
            <a:r>
              <a:rPr lang="en-US" dirty="0"/>
              <a:t>touch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dirty="0"/>
              <a:t>echo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making file and printing lines in a terminal).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90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Monaco" pitchFamily="2" charset="77"/>
              </a:rPr>
              <a:t>git config --global </a:t>
            </a:r>
            <a:r>
              <a:rPr lang="en-US" sz="1200" dirty="0" err="1">
                <a:latin typeface="Monaco" pitchFamily="2" charset="77"/>
              </a:rPr>
              <a:t>core.autocrlf</a:t>
            </a:r>
            <a:r>
              <a:rPr lang="en-US" sz="1200" dirty="0">
                <a:latin typeface="Monaco" pitchFamily="2" charset="77"/>
              </a:rPr>
              <a:t> input</a:t>
            </a:r>
          </a:p>
          <a:p>
            <a:r>
              <a:rPr lang="en-US" sz="1200" dirty="0">
                <a:latin typeface="Monaco" pitchFamily="2" charset="77"/>
              </a:rPr>
              <a:t>git config --global </a:t>
            </a:r>
            <a:r>
              <a:rPr lang="en-US" sz="1200" dirty="0" err="1">
                <a:latin typeface="Monaco" pitchFamily="2" charset="77"/>
              </a:rPr>
              <a:t>core.autocrlf</a:t>
            </a:r>
            <a:r>
              <a:rPr lang="en-US" sz="1200" dirty="0">
                <a:latin typeface="Monaco" pitchFamily="2" charset="77"/>
              </a:rPr>
              <a:t> true (windows)</a:t>
            </a:r>
          </a:p>
          <a:p>
            <a:endParaRPr lang="en-US" dirty="0"/>
          </a:p>
          <a:p>
            <a:r>
              <a:rPr lang="en-US" dirty="0"/>
              <a:t>Atom: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"atom --wait”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Sublime (Mac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</a:p>
          <a:p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Sublime (Windows): </a:t>
            </a:r>
            <a:r>
              <a:rPr lang="en-US" dirty="0">
                <a:effectLst/>
              </a:rPr>
              <a:t>'c:/program files (x86)/sublime text 3/</a:t>
            </a:r>
            <a:r>
              <a:rPr lang="en-US" dirty="0" err="1">
                <a:effectLst/>
              </a:rPr>
              <a:t>sublimetext.exe</a:t>
            </a:r>
            <a:r>
              <a:rPr lang="en-US" dirty="0">
                <a:effectLst/>
              </a:rPr>
              <a:t>' -w” (32bit)</a:t>
            </a:r>
          </a:p>
          <a:p>
            <a:r>
              <a:rPr lang="en-US" dirty="0" err="1">
                <a:effectLst/>
              </a:rPr>
              <a:t>Textmate</a:t>
            </a:r>
            <a:r>
              <a:rPr lang="en-US" dirty="0">
                <a:effectLst/>
              </a:rPr>
              <a:t>: "mate -w"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53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https://en.wikipedia.org/wiki/Drum_memory</a:t>
            </a:r>
            <a:endParaRPr lang="en-US" dirty="0"/>
          </a:p>
          <a:p>
            <a:r>
              <a:rPr lang="en-US" dirty="0"/>
              <a:t>Index/database are just collection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25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50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60045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70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14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55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  <a:solidFill>
            <a:schemeClr val="bg1">
              <a:lumMod val="85000"/>
            </a:schemeClr>
          </a:solidFill>
        </p:spPr>
        <p:txBody>
          <a:bodyPr anchor="b">
            <a:normAutofit/>
          </a:bodyPr>
          <a:lstStyle>
            <a:lvl1pPr algn="l">
              <a:defRPr sz="3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80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95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73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285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3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35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51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71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CC5C3-8597-8F4C-8FC5-8640A4432CF9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84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bookdown.site/" TargetMode="External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hyperlink" Target="https://gitforwindows.org/" TargetMode="Externa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s://git-scm.com/downloa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5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tiff"/><Relationship Id="rId4" Type="http://schemas.openxmlformats.org/officeDocument/2006/relationships/image" Target="../media/image30.tiff"/><Relationship Id="rId9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hyperlink" Target="https://github.com/%3cusername%3e?tab=repositori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7" Type="http://schemas.microsoft.com/office/2007/relationships/hdphoto" Target="../media/hdphoto2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6.png"/><Relationship Id="rId4" Type="http://schemas.openxmlformats.org/officeDocument/2006/relationships/image" Target="../media/image1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7" Type="http://schemas.microsoft.com/office/2007/relationships/hdphoto" Target="../media/hdphoto2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46.png"/><Relationship Id="rId4" Type="http://schemas.openxmlformats.org/officeDocument/2006/relationships/image" Target="../media/image15.tif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36.tiff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microsoft.com/office/2007/relationships/hdphoto" Target="../media/hdphoto3.wdp"/><Relationship Id="rId4" Type="http://schemas.openxmlformats.org/officeDocument/2006/relationships/image" Target="../media/image15.tiff"/><Relationship Id="rId9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hyperlink" Target="https://github.com/mychan24/git_github_worksho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15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7" Type="http://schemas.microsoft.com/office/2007/relationships/hdphoto" Target="../media/hdphoto3.wdp"/><Relationship Id="rId2" Type="http://schemas.openxmlformats.org/officeDocument/2006/relationships/hyperlink" Target="https://github.com/%3cusername%3e/git_github_workshop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5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microsoft.com/office/2007/relationships/hdphoto" Target="../media/hdphoto4.wdp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15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tiff"/><Relationship Id="rId5" Type="http://schemas.microsoft.com/office/2007/relationships/hdphoto" Target="../media/hdphoto5.wdp"/><Relationship Id="rId4" Type="http://schemas.microsoft.com/office/2007/relationships/hdphoto" Target="../media/hdphoto3.wdp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3" Type="http://schemas.openxmlformats.org/officeDocument/2006/relationships/image" Target="../media/image36.tiff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15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6.png"/><Relationship Id="rId7" Type="http://schemas.openxmlformats.org/officeDocument/2006/relationships/image" Target="../media/image15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tiff"/><Relationship Id="rId5" Type="http://schemas.microsoft.com/office/2007/relationships/hdphoto" Target="../media/hdphoto5.wdp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48.svg"/><Relationship Id="rId3" Type="http://schemas.openxmlformats.org/officeDocument/2006/relationships/image" Target="../media/image36.tiff"/><Relationship Id="rId7" Type="http://schemas.openxmlformats.org/officeDocument/2006/relationships/image" Target="../media/image54.tiff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50.svg"/><Relationship Id="rId5" Type="http://schemas.openxmlformats.org/officeDocument/2006/relationships/image" Target="../media/image46.png"/><Relationship Id="rId10" Type="http://schemas.openxmlformats.org/officeDocument/2006/relationships/image" Target="../media/image49.png"/><Relationship Id="rId4" Type="http://schemas.openxmlformats.org/officeDocument/2006/relationships/image" Target="../media/image15.tiff"/><Relationship Id="rId9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bookdown.site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" TargetMode="External"/><Relationship Id="rId2" Type="http://schemas.openxmlformats.org/officeDocument/2006/relationships/hyperlink" Target="https://education.github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tiff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tiff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2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7321E-CB23-A341-8807-4E8F40424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&amp; GitHub Workshop</a:t>
            </a:r>
            <a:br>
              <a:rPr lang="en-US" sz="3200" dirty="0"/>
            </a:br>
            <a:br>
              <a:rPr lang="en-US" sz="3200" dirty="0"/>
            </a:b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77"/>
              </a:rPr>
              <a:t>its not only for programmers </a:t>
            </a:r>
            <a:b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77"/>
              </a:rPr>
            </a:br>
            <a:b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77"/>
              </a:rPr>
            </a:b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Yu Mincho" panose="02020400000000000000" pitchFamily="18" charset="-128"/>
              <a:ea typeface="Yu Mincho" panose="02020400000000000000" pitchFamily="18" charset="-128"/>
              <a:cs typeface="Geeza Pro" panose="02000400000000000000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B0ABDF-DCBE-4943-9BD8-CFC7F77207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161" y="6111296"/>
            <a:ext cx="2286317" cy="71701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Micaela Chan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11.16.2019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A2AD2-6EE9-5E44-9F10-A556E8206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603" y="6111296"/>
            <a:ext cx="1788160" cy="746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FCD665-D8A6-E943-AC50-A909306E4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5763" y="5949800"/>
            <a:ext cx="2890237" cy="10696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1DF504-B2AC-AA43-B836-9B915D12D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7050" y="4102268"/>
            <a:ext cx="35179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49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F5C3F-1800-094D-BD9D-A9F183303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Hands on portion of the workshop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48C120E-967D-4548-ABED-F1932DB69D53}"/>
              </a:ext>
            </a:extLst>
          </p:cNvPr>
          <p:cNvSpPr/>
          <p:nvPr/>
        </p:nvSpPr>
        <p:spPr>
          <a:xfrm>
            <a:off x="1117342" y="1779966"/>
            <a:ext cx="4470720" cy="713714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echo hello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050F4AA-00BF-4045-BA8E-B834296C6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3"/>
            <a:ext cx="9387827" cy="54613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Dark bubble with text are terminal commands (bash)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Type into a terminal window or Git-Bash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OS icon will be next to the commands specific to an OS</a:t>
            </a:r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Everything in this presentation is on a </a:t>
            </a:r>
            <a:r>
              <a:rPr lang="en-US" sz="2800" dirty="0" err="1"/>
              <a:t>bookdown</a:t>
            </a:r>
            <a:r>
              <a:rPr lang="en-US" sz="2800" dirty="0"/>
              <a:t> page: </a:t>
            </a:r>
            <a:r>
              <a:rPr lang="en-US" sz="2400" dirty="0">
                <a:hlinkClick r:id="rId3"/>
              </a:rPr>
              <a:t>https://gitbookdown.site</a:t>
            </a:r>
            <a:r>
              <a:rPr lang="en-US" sz="2400" dirty="0"/>
              <a:t>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10F338-61DB-FF41-B262-8B2C9E5C2C02}"/>
              </a:ext>
            </a:extLst>
          </p:cNvPr>
          <p:cNvGrpSpPr/>
          <p:nvPr/>
        </p:nvGrpSpPr>
        <p:grpSpPr>
          <a:xfrm>
            <a:off x="9189612" y="3674332"/>
            <a:ext cx="2789578" cy="1369044"/>
            <a:chOff x="8651978" y="4081884"/>
            <a:chExt cx="2789578" cy="13690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1E6C90-9303-B54E-BECB-6D244E0EC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05038" y="4081884"/>
              <a:ext cx="587201" cy="58720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CB5917D-EC86-C84E-8CFE-299EC406D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51978" y="4774468"/>
              <a:ext cx="587201" cy="58720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0BA183-FFE8-4948-9D98-E74E5BFAB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32589" y="4737213"/>
              <a:ext cx="713715" cy="71371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9DAB17-C5D3-5641-B7BA-76012FDE0614}"/>
                </a:ext>
              </a:extLst>
            </p:cNvPr>
            <p:cNvSpPr txBox="1"/>
            <p:nvPr/>
          </p:nvSpPr>
          <p:spPr>
            <a:xfrm>
              <a:off x="10032589" y="4190818"/>
              <a:ext cx="1060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Windows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69472F-FB3C-BE4F-99C4-6D0C52B5427E}"/>
                </a:ext>
              </a:extLst>
            </p:cNvPr>
            <p:cNvSpPr txBox="1"/>
            <p:nvPr/>
          </p:nvSpPr>
          <p:spPr>
            <a:xfrm>
              <a:off x="9237676" y="4965626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6EB6FD-81B9-374D-96BE-800FB03E9C1E}"/>
                </a:ext>
              </a:extLst>
            </p:cNvPr>
            <p:cNvSpPr txBox="1"/>
            <p:nvPr/>
          </p:nvSpPr>
          <p:spPr>
            <a:xfrm>
              <a:off x="10763165" y="4882550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Linux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965ACAF9-1C36-2140-A9F6-48D05804EE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7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8AF9-8CFB-174E-9F43-AE764C6E7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1. Setting up git</a:t>
            </a:r>
            <a:br>
              <a:rPr lang="en-US" dirty="0"/>
            </a:br>
            <a:r>
              <a:rPr lang="en-US" sz="2400" b="1" dirty="0"/>
              <a:t>1.1 Download git</a:t>
            </a:r>
            <a:endParaRPr lang="en-US" sz="29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30F1-139A-164F-80F9-9F38ADC2A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3002068"/>
          </a:xfrm>
        </p:spPr>
        <p:txBody>
          <a:bodyPr/>
          <a:lstStyle/>
          <a:p>
            <a:r>
              <a:rPr lang="en-US" dirty="0"/>
              <a:t>Windows users: </a:t>
            </a:r>
            <a:r>
              <a:rPr lang="en-US" dirty="0">
                <a:hlinkClick r:id="rId3"/>
              </a:rPr>
              <a:t>https://gitforwindows.org/</a:t>
            </a:r>
            <a:endParaRPr lang="en-US" dirty="0"/>
          </a:p>
          <a:p>
            <a:pPr lvl="2"/>
            <a:r>
              <a:rPr lang="en-US" b="1" dirty="0"/>
              <a:t>Git-Bash</a:t>
            </a:r>
            <a:r>
              <a:rPr lang="en-US" dirty="0"/>
              <a:t> is a bash terminal that comes with Git for Windows. </a:t>
            </a:r>
          </a:p>
          <a:p>
            <a:pPr lvl="2"/>
            <a:r>
              <a:rPr lang="en-US" dirty="0"/>
              <a:t>In this workshop, we assume Windows User have Git-Bash, so you can use functions such as “echo” or “touch”</a:t>
            </a:r>
          </a:p>
          <a:p>
            <a:pPr lvl="2"/>
            <a:endParaRPr lang="en-US" dirty="0"/>
          </a:p>
          <a:p>
            <a:r>
              <a:rPr lang="en-US" dirty="0"/>
              <a:t>Linux/Mac Users: </a:t>
            </a:r>
            <a:r>
              <a:rPr lang="en-US" dirty="0">
                <a:hlinkClick r:id="rId4"/>
              </a:rPr>
              <a:t>https://git-scm.com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F0C964-E245-6642-88DC-E6B457E44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912" y="1248385"/>
            <a:ext cx="587201" cy="587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05CEC8-02DB-4A4A-89A3-8FAC33F5DE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0328" y="3429000"/>
            <a:ext cx="587201" cy="587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90D0CA-3F27-0A46-8F3B-718381D8FE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2439" y="3428999"/>
            <a:ext cx="713715" cy="7137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39FD04-EACB-3549-8ABD-C92F0A8E0B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64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C4413-F199-9446-B0D2-360FC2B9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1. Setting up git </a:t>
            </a:r>
            <a:br>
              <a:rPr lang="en-US" dirty="0"/>
            </a:br>
            <a:r>
              <a:rPr lang="en-US" sz="2400" b="1" dirty="0"/>
              <a:t>Open a terminal / Git-Bash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9C9F1A-ABD5-F44E-B43D-38338DAF7D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" t="2350" r="1301"/>
          <a:stretch/>
        </p:blipFill>
        <p:spPr>
          <a:xfrm>
            <a:off x="6573284" y="1390502"/>
            <a:ext cx="5443870" cy="3497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73C7E6-2CAC-2D47-A3E8-FF540D966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57" y="1390501"/>
            <a:ext cx="5334600" cy="3497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DAEDE6-A82B-5F46-83B5-640511A2C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9953" y="5033471"/>
            <a:ext cx="587201" cy="587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A684E2-63EB-3C49-AED1-14A91C4B1A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3131" y="5033472"/>
            <a:ext cx="587201" cy="587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A7ACF3-5CD8-654E-A482-0DDA4DF0F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5242" y="5033471"/>
            <a:ext cx="713715" cy="7137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C8A997-6409-F64B-92EF-3A68E5C91B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70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8AF9-8CFB-174E-9F43-AE764C6E7F4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/>
          <a:p>
            <a:r>
              <a:rPr lang="en-US" dirty="0"/>
              <a:t>1. Setting up git</a:t>
            </a:r>
            <a:br>
              <a:rPr lang="en-US" dirty="0"/>
            </a:br>
            <a:r>
              <a:rPr lang="en-US" sz="2400" b="1" dirty="0"/>
              <a:t>1.2 Configure git</a:t>
            </a:r>
            <a:endParaRPr lang="en-US" sz="2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30F1-139A-164F-80F9-9F38ADC2A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/>
          <a:p>
            <a:r>
              <a:rPr lang="en-US" sz="2800" dirty="0"/>
              <a:t>Username &amp; email</a:t>
            </a:r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4000" dirty="0"/>
          </a:p>
          <a:p>
            <a:r>
              <a:rPr lang="en-US" sz="2800" dirty="0"/>
              <a:t>Setup default text editor (‘</a:t>
            </a:r>
            <a:r>
              <a:rPr lang="en-US" sz="2800" dirty="0" err="1"/>
              <a:t>nano</a:t>
            </a:r>
            <a:r>
              <a:rPr lang="en-US" sz="2800" dirty="0"/>
              <a:t>’ is used in this tutorial)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4D22FB2-F9D1-5A4D-8B7E-74EE09F2CA53}"/>
              </a:ext>
            </a:extLst>
          </p:cNvPr>
          <p:cNvSpPr/>
          <p:nvPr/>
        </p:nvSpPr>
        <p:spPr>
          <a:xfrm>
            <a:off x="1183132" y="1791888"/>
            <a:ext cx="10475468" cy="1050770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Monaco" pitchFamily="2" charset="77"/>
              </a:rPr>
              <a:t>&gt; git config --global </a:t>
            </a:r>
            <a:r>
              <a:rPr lang="en-US" sz="2000" dirty="0" err="1">
                <a:latin typeface="Monaco" pitchFamily="2" charset="77"/>
              </a:rPr>
              <a:t>user.name</a:t>
            </a:r>
            <a:r>
              <a:rPr lang="en-US" sz="2000" dirty="0">
                <a:latin typeface="Monaco" pitchFamily="2" charset="77"/>
              </a:rPr>
              <a:t> "Shady Whale"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user.email</a:t>
            </a:r>
            <a:r>
              <a:rPr lang="en-US" sz="2000" dirty="0">
                <a:latin typeface="Monaco" pitchFamily="2" charset="77"/>
              </a:rPr>
              <a:t> "</a:t>
            </a:r>
            <a:r>
              <a:rPr lang="en-US" sz="2000" dirty="0" err="1">
                <a:latin typeface="Monaco" pitchFamily="2" charset="77"/>
              </a:rPr>
              <a:t>shadywhale@allthewhales.com</a:t>
            </a:r>
            <a:r>
              <a:rPr lang="en-US" sz="2000" dirty="0">
                <a:latin typeface="Monaco" pitchFamily="2" charset="77"/>
              </a:rPr>
              <a:t>"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EBCBD46-E271-4E4B-AC10-EA58A4BA5C19}"/>
              </a:ext>
            </a:extLst>
          </p:cNvPr>
          <p:cNvSpPr/>
          <p:nvPr/>
        </p:nvSpPr>
        <p:spPr>
          <a:xfrm>
            <a:off x="1183132" y="4015343"/>
            <a:ext cx="7106758" cy="583275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core.editor</a:t>
            </a:r>
            <a:r>
              <a:rPr lang="en-US" sz="2000" dirty="0">
                <a:latin typeface="Monaco" pitchFamily="2" charset="77"/>
              </a:rPr>
              <a:t> "</a:t>
            </a:r>
            <a:r>
              <a:rPr lang="en-US" sz="2000" dirty="0" err="1">
                <a:latin typeface="Monaco" pitchFamily="2" charset="77"/>
              </a:rPr>
              <a:t>nano</a:t>
            </a:r>
            <a:r>
              <a:rPr lang="en-US" sz="2000" dirty="0">
                <a:latin typeface="Monaco" pitchFamily="2" charset="77"/>
              </a:rPr>
              <a:t> -w"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F56958-F461-C745-A4B0-43D51B871D08}"/>
              </a:ext>
            </a:extLst>
          </p:cNvPr>
          <p:cNvSpPr/>
          <p:nvPr/>
        </p:nvSpPr>
        <p:spPr>
          <a:xfrm>
            <a:off x="1" y="6301221"/>
            <a:ext cx="12192000" cy="556779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 you should have Git installed on your personal computer (or server), with basic configurations all set and ready to go!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E6C8C50-2617-BC44-9716-8390FEBCF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4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C11F-63CC-3646-B050-F9E39551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2. Creating a repository</a:t>
            </a:r>
            <a:br>
              <a:rPr lang="en-US" dirty="0"/>
            </a:br>
            <a:r>
              <a:rPr lang="en-US" sz="2400" b="1" dirty="0"/>
              <a:t>What is a repository?</a:t>
            </a:r>
            <a:endParaRPr lang="en-US" sz="2400" b="1" dirty="0">
              <a:latin typeface="Monaco" pitchFamily="2" charset="77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5F584E-AD26-594D-8B8F-E95BCE689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16168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Repository (repo):</a:t>
            </a:r>
          </a:p>
          <a:p>
            <a:r>
              <a:rPr lang="en-US" dirty="0"/>
              <a:t>An index that tracks changes of a directory </a:t>
            </a:r>
          </a:p>
          <a:p>
            <a:r>
              <a:rPr lang="en-US" dirty="0"/>
              <a:t>a </a:t>
            </a:r>
            <a:r>
              <a:rPr lang="en-US" sz="2800" dirty="0">
                <a:latin typeface="Monaco" pitchFamily="2" charset="77"/>
              </a:rPr>
              <a:t>.git/</a:t>
            </a:r>
            <a:r>
              <a:rPr lang="en-US" dirty="0"/>
              <a:t> subdirectory</a:t>
            </a:r>
            <a:endParaRPr lang="en-US" b="1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FA0C597-5A99-0249-BC5C-11FC99D79A5A}"/>
              </a:ext>
            </a:extLst>
          </p:cNvPr>
          <p:cNvGrpSpPr/>
          <p:nvPr/>
        </p:nvGrpSpPr>
        <p:grpSpPr>
          <a:xfrm>
            <a:off x="500473" y="3606084"/>
            <a:ext cx="2554309" cy="2947982"/>
            <a:chOff x="540914" y="3090930"/>
            <a:chExt cx="2554309" cy="294798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B11BDA-2595-1C49-AD4E-1454020BDC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138" t="11105" r="40465" b="16083"/>
            <a:stretch/>
          </p:blipFill>
          <p:spPr>
            <a:xfrm>
              <a:off x="540914" y="3090930"/>
              <a:ext cx="1944709" cy="233838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24D8D4F-E661-6942-ABED-FA9578EBB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138" t="11105" r="40465" b="16083"/>
            <a:stretch/>
          </p:blipFill>
          <p:spPr>
            <a:xfrm>
              <a:off x="693314" y="3243330"/>
              <a:ext cx="1944709" cy="233838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7AA2142-CDF4-6A42-B093-D1B5018005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138" t="11105" r="40465" b="16083"/>
            <a:stretch/>
          </p:blipFill>
          <p:spPr>
            <a:xfrm>
              <a:off x="845714" y="3395730"/>
              <a:ext cx="1944709" cy="233838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D9C073B-1DC2-4046-89C4-402D36DE2A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138" t="11105" r="40465" b="16083"/>
            <a:stretch/>
          </p:blipFill>
          <p:spPr>
            <a:xfrm>
              <a:off x="998114" y="3548130"/>
              <a:ext cx="1944709" cy="233838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37137BD-744A-8E41-AAF4-AB7B011A3B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138" t="11105" r="40465" b="16083"/>
            <a:stretch/>
          </p:blipFill>
          <p:spPr>
            <a:xfrm>
              <a:off x="1150514" y="3700530"/>
              <a:ext cx="1944709" cy="2338382"/>
            </a:xfrm>
            <a:prstGeom prst="rect">
              <a:avLst/>
            </a:prstGeom>
          </p:spPr>
        </p:pic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2E381B1-A94D-0E4E-942F-678672FCD7A6}"/>
              </a:ext>
            </a:extLst>
          </p:cNvPr>
          <p:cNvSpPr/>
          <p:nvPr/>
        </p:nvSpPr>
        <p:spPr>
          <a:xfrm>
            <a:off x="182795" y="2936383"/>
            <a:ext cx="9165515" cy="3812146"/>
          </a:xfrm>
          <a:prstGeom prst="roundRect">
            <a:avLst>
              <a:gd name="adj" fmla="val 7010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BD3641-E260-0B4E-BFE7-DAAF5941A802}"/>
              </a:ext>
            </a:extLst>
          </p:cNvPr>
          <p:cNvSpPr txBox="1"/>
          <p:nvPr/>
        </p:nvSpPr>
        <p:spPr>
          <a:xfrm>
            <a:off x="283962" y="3059723"/>
            <a:ext cx="1341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Directory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DD8136B-C820-C444-BF0D-1F7DB26735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734" t="37517" r="22623" b="34836"/>
          <a:stretch/>
        </p:blipFill>
        <p:spPr>
          <a:xfrm>
            <a:off x="3155665" y="3606084"/>
            <a:ext cx="6128250" cy="291346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116FEE4-D495-394A-9D80-7CFED86DE822}"/>
              </a:ext>
            </a:extLst>
          </p:cNvPr>
          <p:cNvGrpSpPr/>
          <p:nvPr/>
        </p:nvGrpSpPr>
        <p:grpSpPr>
          <a:xfrm>
            <a:off x="9818390" y="3429000"/>
            <a:ext cx="1720741" cy="3090546"/>
            <a:chOff x="9818388" y="2865259"/>
            <a:chExt cx="2279959" cy="3654287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7FCC59-11BE-8C4B-B19E-080D5276F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18388" y="3838238"/>
              <a:ext cx="2272295" cy="268130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8FEE2BA-8EFB-3149-840A-5F61B254B942}"/>
                </a:ext>
              </a:extLst>
            </p:cNvPr>
            <p:cNvSpPr txBox="1"/>
            <p:nvPr/>
          </p:nvSpPr>
          <p:spPr>
            <a:xfrm>
              <a:off x="9934995" y="2865259"/>
              <a:ext cx="2163352" cy="764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Old school drum memory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E78077F-EB93-9C47-9CAE-AD32A46396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56680" y="3576746"/>
              <a:ext cx="132185" cy="2828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B787C606-3C8A-9145-921A-B63D1BEFA0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C11F-63CC-3646-B050-F9E39551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2. Creating a repository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 </a:t>
            </a:r>
            <a:r>
              <a:rPr lang="en-US" sz="2400" b="1" dirty="0" err="1">
                <a:latin typeface="Monaco" pitchFamily="2" charset="77"/>
              </a:rPr>
              <a:t>init</a:t>
            </a:r>
            <a:endParaRPr lang="en-US" sz="2400" b="1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8549D-066A-5A46-8B3F-31379D73F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9115317" cy="487777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2.1 – Create a directory in your home directory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		</a:t>
            </a:r>
          </a:p>
          <a:p>
            <a:pPr marL="0" indent="0">
              <a:buNone/>
            </a:pPr>
            <a:endParaRPr lang="en-US" sz="28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2.2 – Create a </a:t>
            </a:r>
            <a:r>
              <a:rPr lang="en-US" b="1" dirty="0"/>
              <a:t>repository</a:t>
            </a:r>
          </a:p>
          <a:p>
            <a:pPr marL="0" indent="0">
              <a:buNone/>
            </a:pPr>
            <a:endParaRPr lang="en-US" sz="4000" b="1" dirty="0"/>
          </a:p>
          <a:p>
            <a:pPr marL="0" indent="0">
              <a:buNone/>
            </a:pPr>
            <a:r>
              <a:rPr lang="en-US" dirty="0"/>
              <a:t>		Check the status of the git repository</a:t>
            </a:r>
            <a:r>
              <a:rPr lang="en-US" sz="2800" dirty="0">
                <a:solidFill>
                  <a:srgbClr val="C00000"/>
                </a:solidFill>
              </a:rPr>
              <a:t>	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17FC28-0DC7-0A40-90AA-2D58BA216B2A}"/>
              </a:ext>
            </a:extLst>
          </p:cNvPr>
          <p:cNvSpPr/>
          <p:nvPr/>
        </p:nvSpPr>
        <p:spPr>
          <a:xfrm>
            <a:off x="1183132" y="4021297"/>
            <a:ext cx="3615290" cy="584867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init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4A3AFA1-03C8-5349-9C4F-A32C6A295184}"/>
              </a:ext>
            </a:extLst>
          </p:cNvPr>
          <p:cNvSpPr/>
          <p:nvPr/>
        </p:nvSpPr>
        <p:spPr>
          <a:xfrm>
            <a:off x="1183132" y="1909111"/>
            <a:ext cx="3615291" cy="1050770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mkdir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~/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DBBC06-DC36-CB47-96B3-213788B52648}"/>
              </a:ext>
            </a:extLst>
          </p:cNvPr>
          <p:cNvSpPr/>
          <p:nvPr/>
        </p:nvSpPr>
        <p:spPr>
          <a:xfrm>
            <a:off x="1" y="6365966"/>
            <a:ext cx="12192000" cy="548640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now have a repository (i.e., a .git/ folder) within a directory that you want to track!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4AC8DC-DFB3-624C-9783-CDF9A9F00C7F}"/>
              </a:ext>
            </a:extLst>
          </p:cNvPr>
          <p:cNvSpPr/>
          <p:nvPr/>
        </p:nvSpPr>
        <p:spPr>
          <a:xfrm>
            <a:off x="1183132" y="5303519"/>
            <a:ext cx="3615290" cy="890963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ls -a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DE695C7-F57F-E246-8E50-D21B89270C94}"/>
              </a:ext>
            </a:extLst>
          </p:cNvPr>
          <p:cNvGrpSpPr/>
          <p:nvPr/>
        </p:nvGrpSpPr>
        <p:grpSpPr>
          <a:xfrm>
            <a:off x="5798759" y="2915352"/>
            <a:ext cx="3615290" cy="1398378"/>
            <a:chOff x="5798759" y="2915352"/>
            <a:chExt cx="3615290" cy="1398378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4CD999F4-267E-2A4F-B1AE-F404A13CC6FA}"/>
                </a:ext>
              </a:extLst>
            </p:cNvPr>
            <p:cNvSpPr/>
            <p:nvPr/>
          </p:nvSpPr>
          <p:spPr>
            <a:xfrm>
              <a:off x="5798759" y="2915352"/>
              <a:ext cx="3615290" cy="1398378"/>
            </a:xfrm>
            <a:prstGeom prst="roundRect">
              <a:avLst>
                <a:gd name="adj" fmla="val 7010"/>
              </a:avLst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1F7389E-9624-A74D-A14D-92451BD138DF}"/>
                </a:ext>
              </a:extLst>
            </p:cNvPr>
            <p:cNvSpPr txBox="1"/>
            <p:nvPr/>
          </p:nvSpPr>
          <p:spPr>
            <a:xfrm>
              <a:off x="5838664" y="2960596"/>
              <a:ext cx="8611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Directory</a:t>
              </a:r>
              <a:endParaRPr lang="en-US" sz="2400" dirty="0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6CCB92E3-728D-914C-95BD-26AA756B87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34" t="37517" r="22623" b="34836"/>
          <a:stretch/>
        </p:blipFill>
        <p:spPr>
          <a:xfrm>
            <a:off x="6971392" y="3161013"/>
            <a:ext cx="2417257" cy="10687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A94ECE-FB3A-EB4F-BDE1-027F61675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6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99947-8CB4-B94C-A55B-C3E8A2933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076" y="4085430"/>
            <a:ext cx="7899400" cy="276860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B731646-07B1-F842-8E64-4E8BF1FE0891}"/>
              </a:ext>
            </a:extLst>
          </p:cNvPr>
          <p:cNvSpPr/>
          <p:nvPr/>
        </p:nvSpPr>
        <p:spPr>
          <a:xfrm>
            <a:off x="234310" y="1427055"/>
            <a:ext cx="5515793" cy="1768750"/>
          </a:xfrm>
          <a:prstGeom prst="roundRect">
            <a:avLst>
              <a:gd name="adj" fmla="val 752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add</a:t>
            </a:r>
            <a:endParaRPr lang="en-US" sz="2400" dirty="0">
              <a:solidFill>
                <a:srgbClr val="3333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Tells git which changes you want to track</a:t>
            </a:r>
          </a:p>
          <a:p>
            <a:endParaRPr lang="en-US" sz="2000" dirty="0">
              <a:solidFill>
                <a:srgbClr val="3333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Formally, this is call adding a file to the “staging area”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ABB2FD1-C40D-064B-BBCB-38BC810DC7E9}"/>
              </a:ext>
            </a:extLst>
          </p:cNvPr>
          <p:cNvSpPr/>
          <p:nvPr/>
        </p:nvSpPr>
        <p:spPr>
          <a:xfrm>
            <a:off x="6441898" y="1427055"/>
            <a:ext cx="5486312" cy="2415146"/>
          </a:xfrm>
          <a:prstGeom prst="roundRect">
            <a:avLst>
              <a:gd name="adj" fmla="val 752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commit</a:t>
            </a:r>
            <a:r>
              <a:rPr lang="en-US" sz="24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Tell git to document the changes you “added” (i.e., the files in the staging area)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Mandatory </a:t>
            </a: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 message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that you </a:t>
            </a: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must provide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to explain what changes were made</a:t>
            </a:r>
            <a:endParaRPr lang="en-US" sz="2000" b="1" dirty="0">
              <a:solidFill>
                <a:srgbClr val="3333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D4F7DD-DCA8-2C47-9BF2-0C7E91D988FF}"/>
              </a:ext>
            </a:extLst>
          </p:cNvPr>
          <p:cNvSpPr/>
          <p:nvPr/>
        </p:nvSpPr>
        <p:spPr>
          <a:xfrm>
            <a:off x="6441897" y="5095983"/>
            <a:ext cx="1130157" cy="986319"/>
          </a:xfrm>
          <a:prstGeom prst="rect">
            <a:avLst/>
          </a:prstGeom>
          <a:solidFill>
            <a:srgbClr val="B5B5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F45618-1813-2D46-8C56-78D2286FE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2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3.1 – Adding new files/modification to </a:t>
            </a:r>
            <a:r>
              <a:rPr lang="en-US" sz="2400" b="1" dirty="0"/>
              <a:t>staging area</a:t>
            </a:r>
          </a:p>
          <a:p>
            <a:r>
              <a:rPr lang="en-US" sz="2400" dirty="0"/>
              <a:t>Make a new file and check status of git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Let’s tell Git to track the file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	</a:t>
            </a: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DA2EF77-0FF7-E542-B154-E804F86FA750}"/>
              </a:ext>
            </a:extLst>
          </p:cNvPr>
          <p:cNvSpPr/>
          <p:nvPr/>
        </p:nvSpPr>
        <p:spPr>
          <a:xfrm>
            <a:off x="725931" y="2161120"/>
            <a:ext cx="4503615" cy="1050770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5E950E5-B511-F64A-8D59-7AD28AD6EEFF}"/>
              </a:ext>
            </a:extLst>
          </p:cNvPr>
          <p:cNvSpPr/>
          <p:nvPr/>
        </p:nvSpPr>
        <p:spPr>
          <a:xfrm>
            <a:off x="725931" y="4063016"/>
            <a:ext cx="4503615" cy="1050769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F4428C-4579-6C4A-B885-5D1514F27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5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3.2 – Saving these changes to the </a:t>
            </a:r>
            <a:r>
              <a:rPr lang="en-US" sz="2400" b="1" dirty="0"/>
              <a:t>repository</a:t>
            </a:r>
          </a:p>
          <a:p>
            <a:r>
              <a:rPr lang="en-US" sz="2400" dirty="0"/>
              <a:t>Commit the file with a commit message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Let’s check the log, which lists all the commits made so far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		</a:t>
            </a: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604606-0AE6-5F49-AEB7-1C3D55D0BDAE}"/>
              </a:ext>
            </a:extLst>
          </p:cNvPr>
          <p:cNvSpPr/>
          <p:nvPr/>
        </p:nvSpPr>
        <p:spPr>
          <a:xfrm>
            <a:off x="630239" y="2290900"/>
            <a:ext cx="7422102" cy="719776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 –m “Add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to repo”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A0E79A-2293-EB47-9E71-E1231A5A1B29}"/>
              </a:ext>
            </a:extLst>
          </p:cNvPr>
          <p:cNvSpPr/>
          <p:nvPr/>
        </p:nvSpPr>
        <p:spPr>
          <a:xfrm>
            <a:off x="630239" y="4053191"/>
            <a:ext cx="7422102" cy="719776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log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6943A6-C274-2B4B-8341-C6A876F43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4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PRACTICE: </a:t>
            </a:r>
          </a:p>
          <a:p>
            <a:r>
              <a:rPr lang="en-US" sz="2400" dirty="0"/>
              <a:t>Let’s add a line to the file and </a:t>
            </a:r>
            <a:r>
              <a:rPr lang="en-US" sz="2200" b="1" dirty="0">
                <a:latin typeface="Monaco" pitchFamily="2" charset="77"/>
              </a:rPr>
              <a:t>git add </a:t>
            </a:r>
            <a:r>
              <a:rPr lang="en-US" sz="2200" dirty="0">
                <a:latin typeface="Monaco" pitchFamily="2" charset="77"/>
              </a:rPr>
              <a:t>&amp;</a:t>
            </a:r>
            <a:r>
              <a:rPr lang="en-US" sz="2200" b="1" dirty="0">
                <a:latin typeface="Monaco" pitchFamily="2" charset="77"/>
              </a:rPr>
              <a:t> commit</a:t>
            </a:r>
            <a:r>
              <a:rPr lang="en-US" sz="2400" b="1" dirty="0"/>
              <a:t> </a:t>
            </a:r>
            <a:r>
              <a:rPr lang="en-US" sz="2400" dirty="0"/>
              <a:t>it!</a:t>
            </a:r>
            <a:r>
              <a:rPr lang="en-US" sz="2000" dirty="0">
                <a:solidFill>
                  <a:srgbClr val="C00000"/>
                </a:solidFill>
              </a:rPr>
              <a:t>		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99947-8CB4-B94C-A55B-C3E8A2933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321" y="1307798"/>
            <a:ext cx="4095507" cy="143540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8415B14-52BD-0D48-9E6F-FE6E58C434E0}"/>
              </a:ext>
            </a:extLst>
          </p:cNvPr>
          <p:cNvSpPr/>
          <p:nvPr/>
        </p:nvSpPr>
        <p:spPr>
          <a:xfrm>
            <a:off x="631455" y="2341081"/>
            <a:ext cx="7370043" cy="1663992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hello &gt;&gt;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 –m “Add hello in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”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log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4BC6A1-BD80-B14B-8F4A-4B236C173124}"/>
              </a:ext>
            </a:extLst>
          </p:cNvPr>
          <p:cNvSpPr/>
          <p:nvPr/>
        </p:nvSpPr>
        <p:spPr>
          <a:xfrm>
            <a:off x="1" y="6339840"/>
            <a:ext cx="12192000" cy="548640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now used </a:t>
            </a:r>
            <a:r>
              <a:rPr lang="en-US" sz="1600" dirty="0">
                <a:latin typeface="Monaco" pitchFamily="2" charset="77"/>
              </a:rPr>
              <a:t>git add &amp; commit</a:t>
            </a:r>
            <a:r>
              <a:rPr lang="en-US" dirty="0"/>
              <a:t> to track a file. Use </a:t>
            </a:r>
            <a:r>
              <a:rPr lang="en-US" sz="1600" dirty="0">
                <a:latin typeface="Monaco" pitchFamily="2" charset="77"/>
              </a:rPr>
              <a:t>git log </a:t>
            </a:r>
            <a:r>
              <a:rPr lang="en-US" dirty="0"/>
              <a:t>to read what you have done so far in this repository!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085826-3988-1E49-B684-534AE2004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6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F2DA6-DE75-F946-8626-E59C04EBB6D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Why is git important for scientists?</a:t>
            </a:r>
            <a:endParaRPr lang="en-US" sz="2400" dirty="0">
              <a:solidFill>
                <a:sysClr val="windowText" lastClr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B0C25-490A-5F4F-9E11-272D83CC5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09145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D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ocumentation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/>
              <a:t>   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/>
              <a:t>S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haring</a:t>
            </a:r>
            <a:r>
              <a:rPr lang="en-US" b="1" dirty="0"/>
              <a:t> / C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ollaborating</a:t>
            </a:r>
          </a:p>
          <a:p>
            <a:pPr marL="0" indent="0" algn="ctr">
              <a:buNone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buNone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buNone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buNone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Both are important in science !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facilitates both!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93B0C98-D826-3146-8E80-853A707C8038}"/>
              </a:ext>
            </a:extLst>
          </p:cNvPr>
          <p:cNvGrpSpPr/>
          <p:nvPr/>
        </p:nvGrpSpPr>
        <p:grpSpPr>
          <a:xfrm>
            <a:off x="3060849" y="2813684"/>
            <a:ext cx="5454989" cy="1230632"/>
            <a:chOff x="3060849" y="2813684"/>
            <a:chExt cx="5454989" cy="12306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28FE22-FF31-C743-9346-366F43BC7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60849" y="2813686"/>
              <a:ext cx="1230630" cy="123063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6AD5F7D-1002-704F-A146-46234D169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5207" y="2813684"/>
              <a:ext cx="1230631" cy="12306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972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99DB-8CBB-8141-BACC-28947438B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4. Exploring History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diff &amp; show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15195-8335-6A4B-B958-7BDF4020B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4662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4.1 – Difference between current file and N commit ago 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Edit the file and check difference between your current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foo.txt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the last commit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about compared to two commits ago?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52AD22-F56E-D542-A575-04F97A168BAF}"/>
              </a:ext>
            </a:extLst>
          </p:cNvPr>
          <p:cNvSpPr/>
          <p:nvPr/>
        </p:nvSpPr>
        <p:spPr>
          <a:xfrm>
            <a:off x="643557" y="2376377"/>
            <a:ext cx="5452444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world &gt;&gt;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HEAD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C8AAF10-3F3F-FC49-AD05-07D9A26E6733}"/>
              </a:ext>
            </a:extLst>
          </p:cNvPr>
          <p:cNvSpPr/>
          <p:nvPr/>
        </p:nvSpPr>
        <p:spPr>
          <a:xfrm>
            <a:off x="643557" y="4461301"/>
            <a:ext cx="5452444" cy="62200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HEAD~1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513DB37-F608-D242-A3B7-BB5E1C2D85A4}"/>
              </a:ext>
            </a:extLst>
          </p:cNvPr>
          <p:cNvGrpSpPr/>
          <p:nvPr/>
        </p:nvGrpSpPr>
        <p:grpSpPr>
          <a:xfrm>
            <a:off x="3152006" y="5086517"/>
            <a:ext cx="3766954" cy="1600589"/>
            <a:chOff x="3152006" y="5086517"/>
            <a:chExt cx="3766954" cy="1600589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C2A1FAF-98AE-8845-8C1F-78EB7CFA1D60}"/>
                </a:ext>
              </a:extLst>
            </p:cNvPr>
            <p:cNvSpPr/>
            <p:nvPr/>
          </p:nvSpPr>
          <p:spPr>
            <a:xfrm>
              <a:off x="3152006" y="5544106"/>
              <a:ext cx="3766954" cy="1143000"/>
            </a:xfrm>
            <a:prstGeom prst="roundRect">
              <a:avLst>
                <a:gd name="adj" fmla="val 30488"/>
              </a:avLst>
            </a:prstGeom>
            <a:no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HEAD~1 can be replaced with the specific identifier of a commit. Use git log to check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DCE0E2D-4E16-E94B-B5B0-1D4E450304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05200" y="5086517"/>
              <a:ext cx="294640" cy="4575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81C9AB26-D9A7-5249-91E9-0A5EAAE3C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5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99DB-8CBB-8141-BACC-28947438B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4. Exploring History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diff &amp; show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15195-8335-6A4B-B958-7BDF4020B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4662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4.2 – What was done in ____ commit? 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Sometimes we want to check what was done during a certain commit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52AD22-F56E-D542-A575-04F97A168BAF}"/>
              </a:ext>
            </a:extLst>
          </p:cNvPr>
          <p:cNvSpPr/>
          <p:nvPr/>
        </p:nvSpPr>
        <p:spPr>
          <a:xfrm>
            <a:off x="636151" y="2408381"/>
            <a:ext cx="5459850" cy="64316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show HEAD~1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70E665-DA20-FE42-AE6D-0ADDAF17BC1B}"/>
              </a:ext>
            </a:extLst>
          </p:cNvPr>
          <p:cNvSpPr/>
          <p:nvPr/>
        </p:nvSpPr>
        <p:spPr>
          <a:xfrm>
            <a:off x="1" y="6309360"/>
            <a:ext cx="12192000" cy="548640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now compared different versions of a file using </a:t>
            </a:r>
            <a:r>
              <a:rPr lang="en-US" sz="1400" b="1" dirty="0">
                <a:latin typeface="Monaco" pitchFamily="2" charset="77"/>
              </a:rPr>
              <a:t>git diff </a:t>
            </a:r>
            <a:r>
              <a:rPr lang="en-US" dirty="0"/>
              <a:t>and check changes during a specific commit using </a:t>
            </a:r>
            <a:r>
              <a:rPr lang="en-US" sz="1400" b="1" dirty="0">
                <a:latin typeface="Monaco" pitchFamily="2" charset="77"/>
              </a:rPr>
              <a:t>git show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6A4B2D-4FE3-014F-B49B-91170CF20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9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F8C0-65AF-434C-B027-C75076105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5. Telling git to ignore certain files</a:t>
            </a:r>
            <a:br>
              <a:rPr lang="en-US" dirty="0"/>
            </a:br>
            <a:r>
              <a:rPr lang="en-US" sz="2800" dirty="0">
                <a:latin typeface="Monaco" pitchFamily="2" charset="77"/>
              </a:rPr>
              <a:t>.</a:t>
            </a:r>
            <a:r>
              <a:rPr lang="en-US" sz="2800" dirty="0" err="1">
                <a:latin typeface="Monaco" pitchFamily="2" charset="77"/>
              </a:rPr>
              <a:t>gitignore</a:t>
            </a:r>
            <a:endParaRPr lang="en-US" sz="28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9041B-0A4C-CA44-BD9E-9A9EF5D12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301810"/>
          </a:xfrm>
        </p:spPr>
        <p:txBody>
          <a:bodyPr>
            <a:normAutofit/>
          </a:bodyPr>
          <a:lstStyle/>
          <a:p>
            <a:r>
              <a:rPr lang="en-US" sz="2800" dirty="0"/>
              <a:t>Sometimes we don’t want git to track a certain type of files</a:t>
            </a:r>
          </a:p>
          <a:p>
            <a:pPr lvl="2"/>
            <a:r>
              <a:rPr lang="en-US" sz="2000" dirty="0"/>
              <a:t>Temporary files/big data/OS files</a:t>
            </a:r>
            <a:endParaRPr lang="en-US" sz="2000" dirty="0">
              <a:latin typeface="Monaco" pitchFamily="2" charset="77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Adding a file to </a:t>
            </a:r>
            <a:r>
              <a:rPr lang="en-US" sz="2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r>
              <a:rPr lang="en-US" sz="2800" dirty="0" err="1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Try </a:t>
            </a:r>
            <a:r>
              <a:rPr lang="en-US" sz="26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 add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file we added to .</a:t>
            </a:r>
            <a:r>
              <a:rPr lang="en-US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it won’t let us</a:t>
            </a: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32B4297-E887-3C44-9F71-584CEA81E0F3}"/>
              </a:ext>
            </a:extLst>
          </p:cNvPr>
          <p:cNvSpPr/>
          <p:nvPr/>
        </p:nvSpPr>
        <p:spPr>
          <a:xfrm>
            <a:off x="729797" y="2734754"/>
            <a:ext cx="7370043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&gt;&gt; .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gitignore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8CEE508-40F9-AB45-A567-D6763A5FB663}"/>
              </a:ext>
            </a:extLst>
          </p:cNvPr>
          <p:cNvSpPr/>
          <p:nvPr/>
        </p:nvSpPr>
        <p:spPr>
          <a:xfrm>
            <a:off x="729797" y="4797223"/>
            <a:ext cx="7370043" cy="57027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3348D7-4BB6-B74B-95DC-8253FCAF6CD5}"/>
              </a:ext>
            </a:extLst>
          </p:cNvPr>
          <p:cNvSpPr/>
          <p:nvPr/>
        </p:nvSpPr>
        <p:spPr>
          <a:xfrm>
            <a:off x="-6014" y="6309360"/>
            <a:ext cx="12192000" cy="548640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should now be a .</a:t>
            </a:r>
            <a:r>
              <a:rPr lang="en-US" dirty="0" err="1"/>
              <a:t>gitignore</a:t>
            </a:r>
            <a:r>
              <a:rPr lang="en-US" dirty="0"/>
              <a:t> file in your directory.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92A32C-B769-944D-A0B6-DFD3742F2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8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E23B9-5D51-6E44-8FE0-4B48F53D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Desktop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CF952-04A4-3B4B-911A-D56C89F87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" y="1248385"/>
            <a:ext cx="2529840" cy="342648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GitHub Desktop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Sourcetree</a:t>
            </a:r>
            <a:r>
              <a:rPr lang="en-US" sz="2400" dirty="0"/>
              <a:t> 		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GitKraken</a:t>
            </a:r>
            <a:r>
              <a:rPr lang="en-US" sz="2400" dirty="0"/>
              <a:t> 		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Tower 			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5CC265-DE2D-F243-AD46-46BE5FF30A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" r="263"/>
          <a:stretch/>
        </p:blipFill>
        <p:spPr>
          <a:xfrm>
            <a:off x="4380471" y="1221055"/>
            <a:ext cx="7744858" cy="487777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56E75BF-51BB-774D-9A5B-2F980CAAB5B7}"/>
              </a:ext>
            </a:extLst>
          </p:cNvPr>
          <p:cNvGrpSpPr/>
          <p:nvPr/>
        </p:nvGrpSpPr>
        <p:grpSpPr>
          <a:xfrm>
            <a:off x="1799" y="1221055"/>
            <a:ext cx="4181445" cy="3257240"/>
            <a:chOff x="1799" y="1221055"/>
            <a:chExt cx="4181445" cy="325724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C868DAC-E06D-394B-987C-980FDBFD5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355" y="1221055"/>
              <a:ext cx="549910" cy="54991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D2BE9D3-27C4-FE46-8AD6-5EBD12D2D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469" y="1969770"/>
              <a:ext cx="488478" cy="62103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238CE1-61E3-054E-BFED-BB4AB662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26" y="2964642"/>
              <a:ext cx="636739" cy="54991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B333B67-F9E7-9246-A735-A8B7C39EF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99" y="3784477"/>
              <a:ext cx="693818" cy="69381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D815AC-7079-0F40-9402-43C2A381B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62036" y="3870782"/>
              <a:ext cx="521208" cy="52120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8178B4F-D40A-734F-8C60-EF14108DC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4109" y="1277077"/>
              <a:ext cx="615402" cy="52120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EC43571-61B1-6641-B51E-392449133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4109" y="2156208"/>
              <a:ext cx="615402" cy="52120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1A6D3D9-0D47-7D41-B286-EC0DFCDD1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6079" y="3044269"/>
              <a:ext cx="611463" cy="51787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B811197-9416-D842-991C-A1399F67A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62036" y="3044269"/>
              <a:ext cx="515850" cy="515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515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6B9C-C239-D04E-AE20-670B85A32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0"/>
            <a:ext cx="12192000" cy="685799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This ends the intro to the </a:t>
            </a:r>
            <a:r>
              <a:rPr lang="en-US" b="1" dirty="0"/>
              <a:t>version control</a:t>
            </a:r>
            <a:r>
              <a:rPr lang="en-US" dirty="0"/>
              <a:t> function of git.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Next up: </a:t>
            </a:r>
          </a:p>
          <a:p>
            <a:pPr marL="0" indent="0" algn="ctr">
              <a:buNone/>
            </a:pPr>
            <a:r>
              <a:rPr lang="en-US" dirty="0"/>
              <a:t>GitHub and its cousins to help your share your codes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33C119-1A33-4A4E-ADEB-2D5E8D2EE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770" y="1520294"/>
            <a:ext cx="2050716" cy="856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325521-ABCE-AC47-AF4C-CB60153FD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077" y="5110852"/>
            <a:ext cx="3760103" cy="139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8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AA906-BA2D-5746-903D-7C6177AC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6B9C-C239-D04E-AE20-670B85A32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3000"/>
            <a:ext cx="12192000" cy="5715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pPr marL="0" indent="0" algn="ctr">
              <a:lnSpc>
                <a:spcPct val="250000"/>
              </a:lnSpc>
              <a:buNone/>
            </a:pPr>
            <a:endParaRPr lang="en-US" dirty="0"/>
          </a:p>
          <a:p>
            <a:pPr marL="0" indent="0" algn="ctr">
              <a:lnSpc>
                <a:spcPct val="250000"/>
              </a:lnSpc>
              <a:buNone/>
            </a:pPr>
            <a:r>
              <a:rPr lang="en-US" dirty="0">
                <a:solidFill>
                  <a:srgbClr val="F1502F"/>
                </a:solidFill>
              </a:rPr>
              <a:t>If you don’t have a GitHub account yet, </a:t>
            </a:r>
          </a:p>
          <a:p>
            <a:pPr marL="0" indent="0" algn="ctr">
              <a:lnSpc>
                <a:spcPct val="250000"/>
              </a:lnSpc>
              <a:buNone/>
            </a:pPr>
            <a:r>
              <a:rPr lang="en-US" dirty="0">
                <a:solidFill>
                  <a:srgbClr val="F1502F"/>
                </a:solidFill>
              </a:rPr>
              <a:t>please sign-up for an account at </a:t>
            </a:r>
            <a:r>
              <a:rPr lang="en-US" dirty="0">
                <a:hlinkClick r:id="rId3"/>
              </a:rPr>
              <a:t>https://github.com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973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F5EE-6978-6148-B352-69ED28B77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GitHub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and other remote hosts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6DFBF-DAA3-C944-B466-6919C188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311903"/>
          </a:xfrm>
        </p:spPr>
        <p:txBody>
          <a:bodyPr/>
          <a:lstStyle/>
          <a:p>
            <a:pPr marL="9525" lvl="2" indent="20638" algn="ctr">
              <a:buNone/>
            </a:pPr>
            <a:r>
              <a:rPr lang="en-US" sz="3200" dirty="0"/>
              <a:t>A remote server that hosts repositories for free</a:t>
            </a:r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>
              <a:buNone/>
            </a:pPr>
            <a:r>
              <a:rPr lang="en-US" dirty="0"/>
              <a:t>It also offers visualization of code changes and collaboration insights! </a:t>
            </a:r>
          </a:p>
          <a:p>
            <a:pPr marL="9525" lvl="2" indent="20638" algn="ctr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(lets take a look)</a:t>
            </a:r>
          </a:p>
          <a:p>
            <a:pPr marL="9525" lvl="2" indent="20638" algn="ctr">
              <a:buNone/>
            </a:pPr>
            <a:r>
              <a:rPr lang="en-US" dirty="0"/>
              <a:t>  </a:t>
            </a:r>
          </a:p>
          <a:p>
            <a:pPr marL="9525" lvl="2" indent="20638" algn="ctr"/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3281DD-8300-784C-8529-834E6841F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551" y="1536442"/>
            <a:ext cx="4505689" cy="167010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3AB7D5A-2F2E-A348-BF13-EE424780347C}"/>
              </a:ext>
            </a:extLst>
          </p:cNvPr>
          <p:cNvGrpSpPr/>
          <p:nvPr/>
        </p:nvGrpSpPr>
        <p:grpSpPr>
          <a:xfrm>
            <a:off x="4185920" y="4314216"/>
            <a:ext cx="4114800" cy="2590800"/>
            <a:chOff x="8077200" y="1371600"/>
            <a:chExt cx="4114800" cy="25908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F9CDD9-C298-3648-AFD0-3D4583CD7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77213" y="2190116"/>
              <a:ext cx="3675286" cy="52977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4ED82B2-F465-4D46-A405-A859A9C39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1228" y="2928163"/>
              <a:ext cx="2547257" cy="964228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3C59DEC-4E2A-8843-9E92-21921E020DAC}"/>
                </a:ext>
              </a:extLst>
            </p:cNvPr>
            <p:cNvSpPr/>
            <p:nvPr/>
          </p:nvSpPr>
          <p:spPr>
            <a:xfrm>
              <a:off x="8077200" y="1371600"/>
              <a:ext cx="4114800" cy="25908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Some other choices: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755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F5EE-6978-6148-B352-69ED28B77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Configure GitHub’s Email Setting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F08103A-2551-5C46-AEAE-97744BBD8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214118"/>
            <a:ext cx="11814383" cy="6118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4) For this tutorial, un-check ‘Block command’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2E8E06-C85D-A643-916E-101566CFA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7132"/>
            <a:ext cx="12052681" cy="106543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25D4556-69E9-5C45-B119-C8F8C11F0002}"/>
              </a:ext>
            </a:extLst>
          </p:cNvPr>
          <p:cNvGrpSpPr/>
          <p:nvPr/>
        </p:nvGrpSpPr>
        <p:grpSpPr>
          <a:xfrm>
            <a:off x="3486222" y="1389115"/>
            <a:ext cx="5219555" cy="3327662"/>
            <a:chOff x="3486222" y="1389115"/>
            <a:chExt cx="5219555" cy="33276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FA70AF9-AA7A-4247-82F9-80C27D3C8874}"/>
                </a:ext>
              </a:extLst>
            </p:cNvPr>
            <p:cNvGrpSpPr/>
            <p:nvPr/>
          </p:nvGrpSpPr>
          <p:grpSpPr>
            <a:xfrm>
              <a:off x="3486222" y="2083093"/>
              <a:ext cx="5219555" cy="2633684"/>
              <a:chOff x="63645" y="1544616"/>
              <a:chExt cx="5219555" cy="2633684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7D12C58-80DE-CB4E-B507-6BF7177D20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8136" b="15714"/>
              <a:stretch/>
            </p:blipFill>
            <p:spPr>
              <a:xfrm>
                <a:off x="63645" y="1544616"/>
                <a:ext cx="5219555" cy="263368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E771131C-6AD0-7A4C-9259-E0D3CFBA452F}"/>
                  </a:ext>
                </a:extLst>
              </p:cNvPr>
              <p:cNvCxnSpPr/>
              <p:nvPr/>
            </p:nvCxnSpPr>
            <p:spPr>
              <a:xfrm flipH="1">
                <a:off x="774700" y="3378200"/>
                <a:ext cx="635000" cy="546100"/>
              </a:xfrm>
              <a:prstGeom prst="straightConnector1">
                <a:avLst/>
              </a:prstGeom>
              <a:ln w="38100">
                <a:solidFill>
                  <a:srgbClr val="F1502F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EFBDED4-9AE0-8440-B3C4-778275B596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438" t="52316" r="34396" b="20207"/>
              <a:stretch/>
            </p:blipFill>
            <p:spPr>
              <a:xfrm>
                <a:off x="2616200" y="3203575"/>
                <a:ext cx="2578100" cy="273050"/>
              </a:xfrm>
              <a:prstGeom prst="rect">
                <a:avLst/>
              </a:prstGeom>
            </p:spPr>
          </p:pic>
        </p:grp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45C3D25B-67CE-D24B-9594-07CA1C6AA819}"/>
                </a:ext>
              </a:extLst>
            </p:cNvPr>
            <p:cNvSpPr txBox="1">
              <a:spLocks/>
            </p:cNvSpPr>
            <p:nvPr/>
          </p:nvSpPr>
          <p:spPr>
            <a:xfrm>
              <a:off x="3486223" y="1389115"/>
              <a:ext cx="3940738" cy="61187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2) Click Emails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23D5CB3-8BEC-FB47-A47A-53A9BC77E5E7}"/>
              </a:ext>
            </a:extLst>
          </p:cNvPr>
          <p:cNvGrpSpPr/>
          <p:nvPr/>
        </p:nvGrpSpPr>
        <p:grpSpPr>
          <a:xfrm>
            <a:off x="8851898" y="1266750"/>
            <a:ext cx="3340102" cy="1663413"/>
            <a:chOff x="8851898" y="1266750"/>
            <a:chExt cx="3340102" cy="16634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67869CF-D5A8-9A45-B86A-90661F840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23615" y="2318289"/>
              <a:ext cx="2729066" cy="6118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1007A2B2-386D-624D-8A08-23D978187CA4}"/>
                </a:ext>
              </a:extLst>
            </p:cNvPr>
            <p:cNvSpPr txBox="1">
              <a:spLocks/>
            </p:cNvSpPr>
            <p:nvPr/>
          </p:nvSpPr>
          <p:spPr>
            <a:xfrm>
              <a:off x="8851898" y="1266750"/>
              <a:ext cx="3340102" cy="9897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3) Enter email you    </a:t>
              </a:r>
            </a:p>
            <a:p>
              <a:pPr marL="0" indent="0">
                <a:buFont typeface="Arial"/>
                <a:buNone/>
              </a:pP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   used for </a:t>
              </a:r>
              <a:r>
                <a:rPr lang="en-US" sz="2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workdir</a:t>
              </a:r>
              <a:endParaRPr lang="en-US" sz="2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F332AFD-B418-0448-8AF3-BA2C3D4AA0B6}"/>
              </a:ext>
            </a:extLst>
          </p:cNvPr>
          <p:cNvGrpSpPr/>
          <p:nvPr/>
        </p:nvGrpSpPr>
        <p:grpSpPr>
          <a:xfrm>
            <a:off x="0" y="1389115"/>
            <a:ext cx="2908224" cy="3504739"/>
            <a:chOff x="0" y="1389115"/>
            <a:chExt cx="2908224" cy="350473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69ADD7D-9CC5-BA40-A5F2-EDF7172649FE}"/>
                </a:ext>
              </a:extLst>
            </p:cNvPr>
            <p:cNvGrpSpPr/>
            <p:nvPr/>
          </p:nvGrpSpPr>
          <p:grpSpPr>
            <a:xfrm>
              <a:off x="0" y="1389115"/>
              <a:ext cx="2908224" cy="3504739"/>
              <a:chOff x="0" y="1389115"/>
              <a:chExt cx="2908224" cy="3504739"/>
            </a:xfrm>
          </p:grpSpPr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C2317656-145A-F748-AB0C-8F166842E8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389115"/>
                <a:ext cx="2908224" cy="6118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buFont typeface="Arial"/>
                  <a:buAutoNum type="arabicParenR"/>
                </a:pPr>
                <a:r>
                  <a:rPr lang="en-US" sz="2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Go to Settings</a:t>
                </a: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956D1AF1-7935-9E43-B6B6-2A5F88D5B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5522" y="2050956"/>
                <a:ext cx="2136643" cy="2842898"/>
              </a:xfrm>
              <a:prstGeom prst="rect">
                <a:avLst/>
              </a:prstGeom>
            </p:spPr>
          </p:pic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8ABC20A-517F-4A4F-A6CA-89CE45240043}"/>
                </a:ext>
              </a:extLst>
            </p:cNvPr>
            <p:cNvCxnSpPr/>
            <p:nvPr/>
          </p:nvCxnSpPr>
          <p:spPr>
            <a:xfrm flipH="1">
              <a:off x="1778621" y="3876581"/>
              <a:ext cx="635000" cy="546100"/>
            </a:xfrm>
            <a:prstGeom prst="straightConnector1">
              <a:avLst/>
            </a:prstGeom>
            <a:ln w="3810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145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387A7-A800-2E43-9F13-8E5427C1F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/>
              <a:t>6. Create a repository on GitHub</a:t>
            </a:r>
            <a:br>
              <a:rPr lang="en-US" dirty="0"/>
            </a:br>
            <a:r>
              <a:rPr lang="en-US" sz="2400" dirty="0"/>
              <a:t>make a repo</a:t>
            </a:r>
            <a:endParaRPr lang="en-US" sz="28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89E61-A8CF-BD45-9111-9F8BF3CB4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6739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Create a remote repository</a:t>
            </a:r>
          </a:p>
          <a:p>
            <a:pPr lvl="2"/>
            <a:r>
              <a:rPr lang="en-US" sz="2000" dirty="0"/>
              <a:t>Go to </a:t>
            </a:r>
            <a:r>
              <a:rPr lang="en-US" sz="2000" dirty="0">
                <a:hlinkClick r:id="rId2"/>
              </a:rPr>
              <a:t>https://github.com/&lt;your username&gt;</a:t>
            </a:r>
            <a:endParaRPr lang="en-US" sz="2000" dirty="0"/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Click the </a:t>
            </a:r>
            <a:r>
              <a:rPr lang="en-US" sz="2000" b="1" dirty="0"/>
              <a:t>Repositories </a:t>
            </a:r>
            <a:r>
              <a:rPr lang="en-US" sz="2000" dirty="0"/>
              <a:t>tab</a:t>
            </a:r>
            <a:endParaRPr lang="en-US" sz="2000" b="1" dirty="0"/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Click </a:t>
            </a:r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Enter </a:t>
            </a:r>
            <a:r>
              <a:rPr lang="en-US" sz="2000" b="1" dirty="0" err="1"/>
              <a:t>workdir</a:t>
            </a:r>
            <a:r>
              <a:rPr lang="en-US" sz="2000" dirty="0"/>
              <a:t> as the Repository name, click </a:t>
            </a:r>
          </a:p>
          <a:p>
            <a:pPr lvl="2"/>
            <a:endParaRPr lang="en-US" sz="2000" b="1" u="sng" dirty="0"/>
          </a:p>
          <a:p>
            <a:pPr lvl="2"/>
            <a:r>
              <a:rPr lang="en-US" sz="2000" b="1" u="sng" dirty="0"/>
              <a:t>NOTE:</a:t>
            </a:r>
            <a:r>
              <a:rPr lang="en-US" sz="2000" dirty="0"/>
              <a:t> We will skip adding a README </a:t>
            </a:r>
          </a:p>
          <a:p>
            <a:pPr lvl="2"/>
            <a:endParaRPr lang="en-US" sz="2000" dirty="0"/>
          </a:p>
          <a:p>
            <a:pPr lvl="2"/>
            <a:r>
              <a:rPr lang="en-US" sz="2000"/>
              <a:t>Click                                      to </a:t>
            </a:r>
            <a:r>
              <a:rPr lang="en-US" sz="2000" dirty="0"/>
              <a:t>copy the URL of this repository</a:t>
            </a:r>
          </a:p>
          <a:p>
            <a:pPr marL="0" indent="0">
              <a:buNone/>
            </a:pPr>
            <a:endParaRPr lang="en-US" sz="2400" dirty="0"/>
          </a:p>
          <a:p>
            <a:pPr lvl="2"/>
            <a:endParaRPr lang="en-US" sz="1600" dirty="0"/>
          </a:p>
          <a:p>
            <a:pPr lvl="2"/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2497D-11A4-E143-8969-E5CA2A5F2FD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19972" y="20684"/>
            <a:ext cx="2972028" cy="1101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D2F4A8-F2B2-3F42-89D1-D675559F7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36" y="3257550"/>
            <a:ext cx="952500" cy="444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E644C3-2AF8-5E4C-9967-02F22B9A3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4162" y="3904875"/>
            <a:ext cx="1905000" cy="533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AF9520-0F26-434E-B459-FFBC9AE68282}"/>
              </a:ext>
            </a:extLst>
          </p:cNvPr>
          <p:cNvSpPr/>
          <p:nvPr/>
        </p:nvSpPr>
        <p:spPr>
          <a:xfrm>
            <a:off x="-6014" y="6369691"/>
            <a:ext cx="12192000" cy="488309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You now have an empty remote repository and some instructions to populate it!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ED78AC-559C-4D46-91A1-227F45BA32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9787" y="5460213"/>
            <a:ext cx="231648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2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5FA3-E0B8-044F-AC53-E64B0755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Putting codes on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remote add &amp; push</a:t>
            </a:r>
            <a:endParaRPr lang="en-US" dirty="0"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C4840-DFB1-B64B-B432-1C843D6FE3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8E8F00-3644-9747-B906-1934C09DD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3793764-0696-274F-8889-05AB16B9E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357641"/>
            <a:ext cx="5070849" cy="47685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latin typeface="Monaco" pitchFamily="2" charset="77"/>
              </a:rPr>
              <a:t>git remote add</a:t>
            </a:r>
            <a:r>
              <a:rPr lang="en-US" sz="2800" dirty="0">
                <a:latin typeface="Monaco" pitchFamily="2" charset="77"/>
              </a:rPr>
              <a:t>: </a:t>
            </a:r>
          </a:p>
          <a:p>
            <a:r>
              <a:rPr lang="en-US" sz="2400" dirty="0"/>
              <a:t>Add a remote repository by its </a:t>
            </a:r>
            <a:r>
              <a:rPr lang="en-US" sz="2400" dirty="0" err="1"/>
              <a:t>url</a:t>
            </a:r>
            <a:r>
              <a:rPr lang="en-US" sz="2400" dirty="0"/>
              <a:t> so you can down/up-load from it.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BA93C8-ECD5-6147-943D-DEF0C26F20F0}"/>
              </a:ext>
            </a:extLst>
          </p:cNvPr>
          <p:cNvSpPr txBox="1"/>
          <p:nvPr/>
        </p:nvSpPr>
        <p:spPr>
          <a:xfrm>
            <a:off x="5656520" y="1357642"/>
            <a:ext cx="653547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 push: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 a commit(s) and modifications to a remote repository.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9D9D13C-52D3-D143-8DFE-7BE46880E1DC}"/>
              </a:ext>
            </a:extLst>
          </p:cNvPr>
          <p:cNvGrpSpPr/>
          <p:nvPr/>
        </p:nvGrpSpPr>
        <p:grpSpPr>
          <a:xfrm>
            <a:off x="6479807" y="3265301"/>
            <a:ext cx="5870442" cy="1921093"/>
            <a:chOff x="6479807" y="3265301"/>
            <a:chExt cx="5870442" cy="192109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D5C62CA-FBCD-1546-AF39-340536B6B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79807" y="3763994"/>
              <a:ext cx="1422400" cy="14224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8C8F265-304C-5D42-B7F1-92B698733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512842" y="3265301"/>
              <a:ext cx="3837407" cy="1422400"/>
            </a:xfrm>
            <a:prstGeom prst="rect">
              <a:avLst/>
            </a:prstGeom>
          </p:spPr>
        </p:pic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D73F58BE-AE63-1848-A23E-BE46F069FBA9}"/>
                </a:ext>
              </a:extLst>
            </p:cNvPr>
            <p:cNvSpPr/>
            <p:nvPr/>
          </p:nvSpPr>
          <p:spPr>
            <a:xfrm rot="20898192">
              <a:off x="8158985" y="3813444"/>
              <a:ext cx="572312" cy="824807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C16E208-2564-C74F-BE95-07CCFF6555F2}"/>
              </a:ext>
            </a:extLst>
          </p:cNvPr>
          <p:cNvGrpSpPr/>
          <p:nvPr/>
        </p:nvGrpSpPr>
        <p:grpSpPr>
          <a:xfrm>
            <a:off x="347348" y="2786384"/>
            <a:ext cx="5870442" cy="1921093"/>
            <a:chOff x="347348" y="2786384"/>
            <a:chExt cx="5870442" cy="192109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2D1638A-A4CC-FD40-BB2D-5844F7B44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7348" y="3285077"/>
              <a:ext cx="1422400" cy="14224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C799F7B-8500-7B4F-905B-920795CF1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380383" y="2786384"/>
              <a:ext cx="3837407" cy="1422400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30D2145-1E13-784F-8B80-BFB53F3B4C8E}"/>
                </a:ext>
              </a:extLst>
            </p:cNvPr>
            <p:cNvCxnSpPr/>
            <p:nvPr/>
          </p:nvCxnSpPr>
          <p:spPr>
            <a:xfrm flipV="1">
              <a:off x="1885301" y="3675874"/>
              <a:ext cx="764771" cy="176239"/>
            </a:xfrm>
            <a:prstGeom prst="line">
              <a:avLst/>
            </a:prstGeom>
            <a:ln w="76200">
              <a:solidFill>
                <a:srgbClr val="F1502F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578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/>
              <a:t>Why is git important for scientists?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4BCD9-B8B8-7D40-931F-49CE36000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026" y="3306228"/>
            <a:ext cx="4903049" cy="82778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Record parameters and changes in lab notebook (paper/digital)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0A7768-C473-F447-9860-B132EE0D6F4E}"/>
              </a:ext>
            </a:extLst>
          </p:cNvPr>
          <p:cNvSpPr/>
          <p:nvPr/>
        </p:nvSpPr>
        <p:spPr>
          <a:xfrm>
            <a:off x="724325" y="5391285"/>
            <a:ext cx="107433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Version control of code  =  lab notebook of experiment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8604756-49C9-414D-A6DA-DE9B9480A0E3}"/>
              </a:ext>
            </a:extLst>
          </p:cNvPr>
          <p:cNvGrpSpPr/>
          <p:nvPr/>
        </p:nvGrpSpPr>
        <p:grpSpPr>
          <a:xfrm>
            <a:off x="7023100" y="1143000"/>
            <a:ext cx="3937000" cy="1908974"/>
            <a:chOff x="600176" y="1491779"/>
            <a:chExt cx="3937000" cy="190897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5F2811E-0553-394F-B8C1-08B05D35242A}"/>
                </a:ext>
              </a:extLst>
            </p:cNvPr>
            <p:cNvSpPr/>
            <p:nvPr/>
          </p:nvSpPr>
          <p:spPr>
            <a:xfrm>
              <a:off x="600176" y="1491779"/>
              <a:ext cx="3937000" cy="603504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processing &amp; analysis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BC4CAB4-FCC0-D148-8711-A92EA51AE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9257" y="1991102"/>
              <a:ext cx="2697480" cy="1409651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DBDE380-C4D1-0A4C-9916-ACE676CDB547}"/>
              </a:ext>
            </a:extLst>
          </p:cNvPr>
          <p:cNvGrpSpPr/>
          <p:nvPr/>
        </p:nvGrpSpPr>
        <p:grpSpPr>
          <a:xfrm>
            <a:off x="1436124" y="1143000"/>
            <a:ext cx="4211813" cy="2009348"/>
            <a:chOff x="1487854" y="1504575"/>
            <a:chExt cx="4211813" cy="200934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E022C07-7B2E-BA46-9CDC-F2EAA7E78CB5}"/>
                </a:ext>
              </a:extLst>
            </p:cNvPr>
            <p:cNvSpPr/>
            <p:nvPr/>
          </p:nvSpPr>
          <p:spPr>
            <a:xfrm>
              <a:off x="1487854" y="1504575"/>
              <a:ext cx="4211813" cy="601579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collection &amp; experiment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AFED265-288C-4243-9FF6-F612AB4AD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3462" y="2107944"/>
              <a:ext cx="1405979" cy="140597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38BD1BE-9D94-B443-AB71-025D6ABD1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3281" y="2106154"/>
              <a:ext cx="1405980" cy="1405980"/>
            </a:xfrm>
            <a:prstGeom prst="rect">
              <a:avLst/>
            </a:prstGeom>
          </p:spPr>
        </p:pic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E95FE9A-8C3D-3143-A790-7641385E41DA}"/>
              </a:ext>
            </a:extLst>
          </p:cNvPr>
          <p:cNvSpPr txBox="1">
            <a:spLocks/>
          </p:cNvSpPr>
          <p:nvPr/>
        </p:nvSpPr>
        <p:spPr>
          <a:xfrm>
            <a:off x="7540835" y="3226674"/>
            <a:ext cx="2901529" cy="9541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4400" dirty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5501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5FA3-E0B8-044F-AC53-E64B0755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Putting codes on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remote add &amp; push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68DB6-D9E3-2D43-AE82-C40336E4E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>
            <a:normAutofit/>
          </a:bodyPr>
          <a:lstStyle/>
          <a:p>
            <a:pPr marL="9525" lvl="2" indent="0">
              <a:buNone/>
            </a:pPr>
            <a:r>
              <a:rPr lang="en-US" sz="3200" dirty="0"/>
              <a:t>7.1 – Push an existing repository from your local computer</a:t>
            </a:r>
          </a:p>
          <a:p>
            <a:pPr marL="9525" lvl="2" indent="0">
              <a:buNone/>
            </a:pPr>
            <a:endParaRPr lang="en-US" sz="1600" dirty="0"/>
          </a:p>
          <a:p>
            <a:r>
              <a:rPr lang="en-US" sz="2400" dirty="0"/>
              <a:t>Go to </a:t>
            </a:r>
            <a:r>
              <a:rPr lang="en-US" sz="2400" dirty="0" err="1"/>
              <a:t>workdir</a:t>
            </a:r>
            <a:r>
              <a:rPr lang="en-US" sz="2400" dirty="0"/>
              <a:t> &amp; add a remote repository that you want to push your data to</a:t>
            </a:r>
            <a:br>
              <a:rPr lang="en-US" sz="2400" dirty="0"/>
            </a:br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Push your local repository to your GitHub</a:t>
            </a:r>
            <a:br>
              <a:rPr lang="en-US" sz="2400" dirty="0"/>
            </a:br>
            <a:endParaRPr lang="en-US" sz="24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C4840-DFB1-B64B-B432-1C843D6FE3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8E8F00-3644-9747-B906-1934C09DD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E89D5BD-2D50-104B-BAF9-C6F423BB584F}"/>
              </a:ext>
            </a:extLst>
          </p:cNvPr>
          <p:cNvSpPr/>
          <p:nvPr/>
        </p:nvSpPr>
        <p:spPr>
          <a:xfrm>
            <a:off x="529320" y="2590574"/>
            <a:ext cx="5988438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remote add origin &lt;copied URL&gt;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D003CE0-85BE-6F45-B7A6-7E4551C8DF6E}"/>
              </a:ext>
            </a:extLst>
          </p:cNvPr>
          <p:cNvSpPr/>
          <p:nvPr/>
        </p:nvSpPr>
        <p:spPr>
          <a:xfrm>
            <a:off x="529320" y="5057461"/>
            <a:ext cx="5988438" cy="58656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push –u origin master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F0464F-3AB9-0F41-99B1-018DAC1CCB49}"/>
              </a:ext>
            </a:extLst>
          </p:cNvPr>
          <p:cNvSpPr/>
          <p:nvPr/>
        </p:nvSpPr>
        <p:spPr>
          <a:xfrm>
            <a:off x="1" y="6336896"/>
            <a:ext cx="12192000" cy="521104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Your code is now available on GitHub!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0B27DF-82AE-B946-815A-1796AA441264}"/>
              </a:ext>
            </a:extLst>
          </p:cNvPr>
          <p:cNvGrpSpPr>
            <a:grpSpLocks noChangeAspect="1"/>
          </p:cNvGrpSpPr>
          <p:nvPr/>
        </p:nvGrpSpPr>
        <p:grpSpPr>
          <a:xfrm>
            <a:off x="8018745" y="4562446"/>
            <a:ext cx="2840899" cy="1786598"/>
            <a:chOff x="8018745" y="3976988"/>
            <a:chExt cx="3771845" cy="237205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3C6B547-AE7D-7446-8AFF-68F4C611E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820446" y="3976988"/>
              <a:ext cx="2970144" cy="110093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41C64CA-3FCC-9340-92E8-9A84FF88A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18745" y="5248110"/>
              <a:ext cx="1100934" cy="1100934"/>
            </a:xfrm>
            <a:prstGeom prst="rect">
              <a:avLst/>
            </a:prstGeom>
          </p:spPr>
        </p:pic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BB8A294B-CB92-C644-887A-0A80C412D7F9}"/>
                </a:ext>
              </a:extLst>
            </p:cNvPr>
            <p:cNvSpPr>
              <a:spLocks noChangeAspect="1"/>
            </p:cNvSpPr>
            <p:nvPr/>
          </p:nvSpPr>
          <p:spPr>
            <a:xfrm rot="18147282">
              <a:off x="8898195" y="4707044"/>
              <a:ext cx="442968" cy="638398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9791374-91BC-1540-8399-80EC95FB87C5}"/>
              </a:ext>
            </a:extLst>
          </p:cNvPr>
          <p:cNvGrpSpPr/>
          <p:nvPr/>
        </p:nvGrpSpPr>
        <p:grpSpPr>
          <a:xfrm>
            <a:off x="4304700" y="3537633"/>
            <a:ext cx="4471262" cy="887927"/>
            <a:chOff x="4769713" y="4539409"/>
            <a:chExt cx="4471262" cy="887927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F5329EE7-AB07-414D-B23D-EBB3AA44F742}"/>
                </a:ext>
              </a:extLst>
            </p:cNvPr>
            <p:cNvSpPr/>
            <p:nvPr/>
          </p:nvSpPr>
          <p:spPr>
            <a:xfrm>
              <a:off x="4769713" y="4894419"/>
              <a:ext cx="4471262" cy="532917"/>
            </a:xfrm>
            <a:prstGeom prst="roundRect">
              <a:avLst/>
            </a:prstGeom>
            <a:ln w="1270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u="sng" dirty="0">
                  <a:solidFill>
                    <a:srgbClr val="0000FF"/>
                  </a:solidFill>
                </a:rPr>
                <a:t>https://</a:t>
              </a:r>
              <a:r>
                <a:rPr lang="en-US" u="sng" dirty="0" err="1">
                  <a:solidFill>
                    <a:srgbClr val="0000FF"/>
                  </a:solidFill>
                </a:rPr>
                <a:t>github.com</a:t>
              </a:r>
              <a:r>
                <a:rPr lang="en-US" u="sng" dirty="0">
                  <a:solidFill>
                    <a:srgbClr val="0000FF"/>
                  </a:solidFill>
                </a:rPr>
                <a:t>/&lt;username&gt;/</a:t>
              </a:r>
              <a:r>
                <a:rPr lang="en-US" u="sng" dirty="0" err="1">
                  <a:solidFill>
                    <a:srgbClr val="0000FF"/>
                  </a:solidFill>
                </a:rPr>
                <a:t>workdir.git</a:t>
              </a:r>
              <a:endParaRPr lang="en-US" u="sng" dirty="0">
                <a:solidFill>
                  <a:srgbClr val="0000FF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C07128E-2523-D94D-B4BA-5C8994314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25699" y="4539409"/>
              <a:ext cx="168337" cy="343395"/>
            </a:xfrm>
            <a:prstGeom prst="straightConnector1">
              <a:avLst/>
            </a:prstGeom>
            <a:ln w="3810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0EFD07F-D56B-354A-9E73-416238D94C50}"/>
              </a:ext>
            </a:extLst>
          </p:cNvPr>
          <p:cNvGrpSpPr>
            <a:grpSpLocks noChangeAspect="1"/>
          </p:cNvGrpSpPr>
          <p:nvPr/>
        </p:nvGrpSpPr>
        <p:grpSpPr>
          <a:xfrm>
            <a:off x="7966661" y="2533161"/>
            <a:ext cx="3216590" cy="1052624"/>
            <a:chOff x="347348" y="2786384"/>
            <a:chExt cx="5870442" cy="192109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AF18A94-92E7-BB48-A283-5AFD8E32C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7348" y="3285077"/>
              <a:ext cx="1422400" cy="14224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55A79B1-08A4-D646-9B5C-8473FDB13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380383" y="2786384"/>
              <a:ext cx="3837407" cy="1422400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64E9A00-1E1D-E143-B7CB-1DBBA4B85856}"/>
                </a:ext>
              </a:extLst>
            </p:cNvPr>
            <p:cNvCxnSpPr/>
            <p:nvPr/>
          </p:nvCxnSpPr>
          <p:spPr>
            <a:xfrm flipV="1">
              <a:off x="1885301" y="3675874"/>
              <a:ext cx="764771" cy="176239"/>
            </a:xfrm>
            <a:prstGeom prst="line">
              <a:avLst/>
            </a:prstGeom>
            <a:ln w="76200">
              <a:solidFill>
                <a:srgbClr val="F1502F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843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8. Getting a repository from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git clone &amp; fork</a:t>
            </a:r>
            <a:endParaRPr lang="en-US" dirty="0">
              <a:latin typeface="Monaco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402D0D-D833-AC4D-8052-FA6CDA1279E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8DC0D8-CE73-7E47-B0C6-CE6EA85D8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3F45EC15-0719-9B4C-8DCA-E8FB200C8823}"/>
              </a:ext>
            </a:extLst>
          </p:cNvPr>
          <p:cNvGrpSpPr/>
          <p:nvPr/>
        </p:nvGrpSpPr>
        <p:grpSpPr>
          <a:xfrm>
            <a:off x="6392563" y="5156449"/>
            <a:ext cx="4685952" cy="1375838"/>
            <a:chOff x="6389778" y="5156449"/>
            <a:chExt cx="4685952" cy="137583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C635CB3-25A4-8E4C-9558-E86194716A2F}"/>
                </a:ext>
              </a:extLst>
            </p:cNvPr>
            <p:cNvGrpSpPr/>
            <p:nvPr/>
          </p:nvGrpSpPr>
          <p:grpSpPr>
            <a:xfrm>
              <a:off x="6546945" y="5671211"/>
              <a:ext cx="4361124" cy="755776"/>
              <a:chOff x="6380021" y="4793893"/>
              <a:chExt cx="4361124" cy="755776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6970ABF6-F536-D24B-A033-9E4BEEBDEF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380021" y="4797554"/>
                <a:ext cx="2029086" cy="752115"/>
              </a:xfrm>
              <a:prstGeom prst="rect">
                <a:avLst/>
              </a:prstGeom>
            </p:spPr>
          </p:pic>
          <p:sp>
            <p:nvSpPr>
              <p:cNvPr id="25" name="Right Arrow 24">
                <a:extLst>
                  <a:ext uri="{FF2B5EF4-FFF2-40B4-BE49-F238E27FC236}">
                    <a16:creationId xmlns:a16="http://schemas.microsoft.com/office/drawing/2014/main" id="{F9BA1AD1-E8C4-1B48-ADFF-9855D9E37F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99997" y="4991508"/>
                <a:ext cx="302619" cy="436128"/>
              </a:xfrm>
              <a:prstGeom prst="rightArrow">
                <a:avLst/>
              </a:prstGeom>
              <a:solidFill>
                <a:srgbClr val="F1502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349E6326-6EA1-164D-9405-5A72262226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712059" y="4793893"/>
                <a:ext cx="2029086" cy="752115"/>
              </a:xfrm>
              <a:prstGeom prst="rect">
                <a:avLst/>
              </a:prstGeom>
            </p:spPr>
          </p:pic>
        </p:grp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7F3C1D97-526B-434B-A949-B4A925BF99D8}"/>
                </a:ext>
              </a:extLst>
            </p:cNvPr>
            <p:cNvSpPr/>
            <p:nvPr/>
          </p:nvSpPr>
          <p:spPr>
            <a:xfrm>
              <a:off x="6389778" y="5156449"/>
              <a:ext cx="4685952" cy="13758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Its essentially cloning from </a:t>
              </a:r>
              <a:r>
                <a:rPr lang="en-US" b="1" dirty="0">
                  <a:solidFill>
                    <a:schemeClr val="tx1"/>
                  </a:solidFill>
                </a:rPr>
                <a:t>GitHub</a:t>
              </a:r>
              <a:r>
                <a:rPr lang="en-US" dirty="0">
                  <a:solidFill>
                    <a:schemeClr val="tx1"/>
                  </a:solidFill>
                </a:rPr>
                <a:t> to </a:t>
              </a:r>
              <a:r>
                <a:rPr lang="en-US" b="1" dirty="0">
                  <a:solidFill>
                    <a:schemeClr val="tx1"/>
                  </a:solidFill>
                </a:rPr>
                <a:t>GitHub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88EE350-8668-2B40-8573-9FC85617D3F8}"/>
              </a:ext>
            </a:extLst>
          </p:cNvPr>
          <p:cNvGrpSpPr/>
          <p:nvPr/>
        </p:nvGrpSpPr>
        <p:grpSpPr>
          <a:xfrm>
            <a:off x="5753098" y="1520525"/>
            <a:ext cx="6087046" cy="3108543"/>
            <a:chOff x="5943600" y="1368125"/>
            <a:chExt cx="6087046" cy="310854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BCFF5A2-91DA-2640-8156-2161BE17DD9E}"/>
                </a:ext>
              </a:extLst>
            </p:cNvPr>
            <p:cNvSpPr txBox="1"/>
            <p:nvPr/>
          </p:nvSpPr>
          <p:spPr>
            <a:xfrm>
              <a:off x="5943600" y="1368125"/>
              <a:ext cx="6087046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Fork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lvl="1" algn="ctr"/>
              <a:endPara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9525" lvl="1" algn="ctr"/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Copy a GitHub repository into your GitHub </a:t>
              </a:r>
            </a:p>
          </p:txBody>
        </p: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75110CCE-B3A6-274E-82FA-954063BD1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25063" y="2370620"/>
              <a:ext cx="1306755" cy="1306755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6EFC825-0FF3-FE43-84BD-EC22DE57BD20}"/>
              </a:ext>
            </a:extLst>
          </p:cNvPr>
          <p:cNvGrpSpPr/>
          <p:nvPr/>
        </p:nvGrpSpPr>
        <p:grpSpPr>
          <a:xfrm>
            <a:off x="8955" y="1520525"/>
            <a:ext cx="5945172" cy="3247043"/>
            <a:chOff x="3591621" y="1411564"/>
            <a:chExt cx="5945172" cy="324704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E7E505-035A-D047-9831-725B5DDB149F}"/>
                </a:ext>
              </a:extLst>
            </p:cNvPr>
            <p:cNvSpPr txBox="1"/>
            <p:nvPr/>
          </p:nvSpPr>
          <p:spPr>
            <a:xfrm>
              <a:off x="3591621" y="1411564"/>
              <a:ext cx="5945172" cy="324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Clone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Copy a entire repository</a:t>
              </a: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A77514F4-C05F-0847-B398-D45F14C21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77898" y="2220463"/>
              <a:ext cx="1710605" cy="1710605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8A74EE2-FE7F-5B40-90FF-9AE659AA7E83}"/>
              </a:ext>
            </a:extLst>
          </p:cNvPr>
          <p:cNvGrpSpPr/>
          <p:nvPr/>
        </p:nvGrpSpPr>
        <p:grpSpPr>
          <a:xfrm>
            <a:off x="538347" y="5155837"/>
            <a:ext cx="4690872" cy="1375838"/>
            <a:chOff x="538347" y="5155837"/>
            <a:chExt cx="4690872" cy="13758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5820BA5-3A5A-BD4F-BDFC-23B286881554}"/>
                </a:ext>
              </a:extLst>
            </p:cNvPr>
            <p:cNvGrpSpPr/>
            <p:nvPr/>
          </p:nvGrpSpPr>
          <p:grpSpPr>
            <a:xfrm>
              <a:off x="538347" y="5155837"/>
              <a:ext cx="4690872" cy="1375838"/>
              <a:chOff x="656067" y="4991508"/>
              <a:chExt cx="4690872" cy="1375838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7658F05-697C-7043-B1BE-C2F6786BBC4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229871" y="5506882"/>
                <a:ext cx="2327150" cy="752115"/>
                <a:chOff x="8130865" y="2454285"/>
                <a:chExt cx="4401106" cy="1422400"/>
              </a:xfrm>
            </p:grpSpPr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C3D52CE8-E249-A24A-9EF4-1998F96EE1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8130865" y="2454285"/>
                  <a:ext cx="3837407" cy="1422400"/>
                </a:xfrm>
                <a:prstGeom prst="rect">
                  <a:avLst/>
                </a:prstGeom>
              </p:spPr>
            </p:pic>
            <p:sp>
              <p:nvSpPr>
                <p:cNvPr id="21" name="Right Arrow 20">
                  <a:extLst>
                    <a:ext uri="{FF2B5EF4-FFF2-40B4-BE49-F238E27FC236}">
                      <a16:creationId xmlns:a16="http://schemas.microsoft.com/office/drawing/2014/main" id="{39DDAF14-2DA7-0248-8438-9C69C4C2A30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959658" y="2828015"/>
                  <a:ext cx="572313" cy="824806"/>
                </a:xfrm>
                <a:prstGeom prst="rightArrow">
                  <a:avLst/>
                </a:prstGeom>
                <a:solidFill>
                  <a:srgbClr val="F1502F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CF7E4A2C-D32E-0A46-8AF1-FF65D4DBB536}"/>
                  </a:ext>
                </a:extLst>
              </p:cNvPr>
              <p:cNvSpPr/>
              <p:nvPr/>
            </p:nvSpPr>
            <p:spPr>
              <a:xfrm>
                <a:off x="656067" y="4991508"/>
                <a:ext cx="4690872" cy="137583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Usually we clone from </a:t>
                </a:r>
                <a:r>
                  <a:rPr lang="en-US" b="1" dirty="0">
                    <a:solidFill>
                      <a:schemeClr val="tx1"/>
                    </a:solidFill>
                  </a:rPr>
                  <a:t>GitHub</a:t>
                </a:r>
                <a:r>
                  <a:rPr lang="en-US" dirty="0">
                    <a:solidFill>
                      <a:schemeClr val="tx1"/>
                    </a:solidFill>
                  </a:rPr>
                  <a:t> to our </a:t>
                </a:r>
                <a:r>
                  <a:rPr lang="en-US" b="1" dirty="0">
                    <a:solidFill>
                      <a:schemeClr val="tx1"/>
                    </a:solidFill>
                  </a:rPr>
                  <a:t>computer</a:t>
                </a:r>
              </a:p>
            </p:txBody>
          </p:sp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9129F22-2DE0-2042-B21F-E90BB870C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08822" y="5762641"/>
              <a:ext cx="682417" cy="6824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078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8. Getting a repository from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Practice fork &amp; clone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0BCD27-B30A-AC4B-AF3B-137AD0B3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71" y="1248384"/>
            <a:ext cx="11921708" cy="48602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 8.1 – Lets Fork the repository with this presentation</a:t>
            </a:r>
          </a:p>
          <a:p>
            <a:endParaRPr lang="en-US" sz="2400" dirty="0"/>
          </a:p>
          <a:p>
            <a:r>
              <a:rPr lang="en-US" sz="2400" dirty="0"/>
              <a:t>Go to </a:t>
            </a:r>
            <a:r>
              <a:rPr lang="en-US" sz="2400" dirty="0">
                <a:hlinkClick r:id="rId2"/>
              </a:rPr>
              <a:t>https://github.com/mychan24/git_github_workshop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Fork it by clicking </a:t>
            </a:r>
          </a:p>
          <a:p>
            <a:endParaRPr lang="en-US" sz="2400" dirty="0"/>
          </a:p>
          <a:p>
            <a:r>
              <a:rPr lang="en-US" sz="2400" dirty="0"/>
              <a:t>You’ll be redirected to a copy of the same repository in </a:t>
            </a:r>
            <a:r>
              <a:rPr lang="en-US" sz="2400" b="1" dirty="0"/>
              <a:t>YOUR</a:t>
            </a:r>
            <a:r>
              <a:rPr lang="en-US" sz="2400" dirty="0"/>
              <a:t> GitHub account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BB3543-1CF5-2E44-81D6-B23BCEBBFD8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56967C-19C6-C348-80C5-AACC48A59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D9CB4A-F98F-E941-B77F-C0941C88F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3059" y="3037413"/>
            <a:ext cx="1039915" cy="52795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7391030-5EC7-684E-AC3E-76FD33454044}"/>
              </a:ext>
            </a:extLst>
          </p:cNvPr>
          <p:cNvGrpSpPr>
            <a:grpSpLocks noChangeAspect="1"/>
          </p:cNvGrpSpPr>
          <p:nvPr/>
        </p:nvGrpSpPr>
        <p:grpSpPr>
          <a:xfrm>
            <a:off x="8714665" y="1186679"/>
            <a:ext cx="3477335" cy="602617"/>
            <a:chOff x="6549730" y="5671211"/>
            <a:chExt cx="4361124" cy="75577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BE9788-F224-EC4F-9EFE-5260B89F5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549730" y="5674872"/>
              <a:ext cx="2029086" cy="752115"/>
            </a:xfrm>
            <a:prstGeom prst="rect">
              <a:avLst/>
            </a:prstGeom>
          </p:spPr>
        </p:pic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AAFA2D08-3CB0-E642-97DC-B42F43D28C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9706" y="5868826"/>
              <a:ext cx="302619" cy="436128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668DC22-72C4-BC47-8EEA-CA819BD8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881768" y="5671211"/>
              <a:ext cx="2029086" cy="752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796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8. Getting a repository from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Practice fork &amp; clone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0BCD27-B30A-AC4B-AF3B-137AD0B3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71" y="1248384"/>
            <a:ext cx="11921708" cy="48602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8.2 – Now lets clone that to your computer</a:t>
            </a:r>
          </a:p>
          <a:p>
            <a:r>
              <a:rPr lang="en-US" sz="2400" dirty="0"/>
              <a:t>Go to </a:t>
            </a:r>
            <a:r>
              <a:rPr lang="en-US" sz="2400" dirty="0">
                <a:hlinkClick r:id="rId2"/>
              </a:rPr>
              <a:t>https://github.com/</a:t>
            </a:r>
            <a:r>
              <a:rPr lang="en-US" sz="2400" b="1" dirty="0">
                <a:hlinkClick r:id="rId2"/>
              </a:rPr>
              <a:t>&lt;username&gt;</a:t>
            </a:r>
            <a:r>
              <a:rPr lang="en-US" sz="2400" dirty="0">
                <a:hlinkClick r:id="rId2"/>
              </a:rPr>
              <a:t>/git_github_workshop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Click                 			to copy the URL for cloning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Clone it using the following command line</a:t>
            </a:r>
          </a:p>
          <a:p>
            <a:pPr marL="0" indent="0">
              <a:buNone/>
            </a:pPr>
            <a:r>
              <a:rPr lang="en-US" sz="2800" dirty="0"/>
              <a:t>		</a:t>
            </a:r>
          </a:p>
          <a:p>
            <a:pPr marL="985838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BB3543-1CF5-2E44-81D6-B23BCEBBFD8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56967C-19C6-C348-80C5-AACC48A59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255032-44A5-DD4F-A4BA-D03B4974BA98}"/>
              </a:ext>
            </a:extLst>
          </p:cNvPr>
          <p:cNvSpPr/>
          <p:nvPr/>
        </p:nvSpPr>
        <p:spPr>
          <a:xfrm>
            <a:off x="1" y="6129338"/>
            <a:ext cx="12192000" cy="728662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You have </a:t>
            </a:r>
            <a:r>
              <a:rPr lang="en-US" b="1" u="sng" dirty="0"/>
              <a:t>forked</a:t>
            </a:r>
            <a:r>
              <a:rPr lang="en-US" b="1" dirty="0"/>
              <a:t> &amp; </a:t>
            </a:r>
            <a:r>
              <a:rPr lang="en-US" b="1" u="sng" dirty="0"/>
              <a:t>cloned</a:t>
            </a:r>
            <a:r>
              <a:rPr lang="en-US" b="1" dirty="0"/>
              <a:t> someone else’s repository! This is often how collaboration starts through GitHub.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AC21734-2887-7D48-A4BB-9F780EF123FB}"/>
              </a:ext>
            </a:extLst>
          </p:cNvPr>
          <p:cNvSpPr/>
          <p:nvPr/>
        </p:nvSpPr>
        <p:spPr>
          <a:xfrm>
            <a:off x="487616" y="4098443"/>
            <a:ext cx="4610860" cy="83361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clone &lt;copied URL&gt;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3846FD-FC9B-8C42-A660-D21EF3D52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148" y="2653217"/>
            <a:ext cx="2316484" cy="4572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98628B3-3405-DC43-AD80-90EF67088EE6}"/>
              </a:ext>
            </a:extLst>
          </p:cNvPr>
          <p:cNvGrpSpPr/>
          <p:nvPr/>
        </p:nvGrpSpPr>
        <p:grpSpPr>
          <a:xfrm>
            <a:off x="9101138" y="1256274"/>
            <a:ext cx="2671763" cy="610977"/>
            <a:chOff x="8901113" y="3050597"/>
            <a:chExt cx="2671763" cy="61097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EC7F3D6-EA1E-8F49-B7BD-C6B681A49E2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901113" y="3050597"/>
              <a:ext cx="1873117" cy="605375"/>
              <a:chOff x="1112151" y="5671211"/>
              <a:chExt cx="2327150" cy="752115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43AC2D45-68D4-7E4C-87D8-048F120A20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1112151" y="5671211"/>
                <a:ext cx="2029086" cy="752115"/>
              </a:xfrm>
              <a:prstGeom prst="rect">
                <a:avLst/>
              </a:prstGeom>
            </p:spPr>
          </p:pic>
          <p:sp>
            <p:nvSpPr>
              <p:cNvPr id="19" name="Right Arrow 18">
                <a:extLst>
                  <a:ext uri="{FF2B5EF4-FFF2-40B4-BE49-F238E27FC236}">
                    <a16:creationId xmlns:a16="http://schemas.microsoft.com/office/drawing/2014/main" id="{F2668D0F-B7E6-244A-89DF-7B52F3F004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36682" y="5868826"/>
                <a:ext cx="302619" cy="436128"/>
              </a:xfrm>
              <a:prstGeom prst="rightArrow">
                <a:avLst/>
              </a:prstGeom>
              <a:solidFill>
                <a:srgbClr val="F1502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DF08A22-5AD0-394E-9473-BCF0C3977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982728" y="3071426"/>
              <a:ext cx="590148" cy="5901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140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2CDAA-83A3-424C-9B78-6872BF9E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9. Collaborating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B8D1C-43AF-FB44-9BDE-350445F14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316" y="1271879"/>
            <a:ext cx="11893367" cy="3623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9.1 – Setup a fake collaborator </a:t>
            </a:r>
            <a:r>
              <a:rPr lang="en-US" sz="2800" dirty="0"/>
              <a:t>(i.e., yourself in another directory)</a:t>
            </a:r>
          </a:p>
          <a:p>
            <a:pPr marL="0" indent="0">
              <a:buNone/>
            </a:pP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Go to your GitHub account’s </a:t>
            </a:r>
            <a:r>
              <a:rPr lang="en-US" sz="2400" dirty="0" err="1"/>
              <a:t>workdir</a:t>
            </a:r>
            <a:r>
              <a:rPr lang="en-US" sz="2400" dirty="0"/>
              <a:t> repository: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Copy the URL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Clone it to a new directory call at “~/</a:t>
            </a:r>
            <a:r>
              <a:rPr lang="en-US" sz="2400" dirty="0" err="1"/>
              <a:t>workdir_fake_collab</a:t>
            </a:r>
            <a:r>
              <a:rPr lang="en-US" sz="2400" dirty="0"/>
              <a:t>”</a:t>
            </a:r>
            <a:endParaRPr lang="en-US"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01A2A2-DF52-2C4A-A469-D4E85F6D0B7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0BFABC-E743-A344-9214-366663E17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93CA265-4CF2-8A41-A922-4F65A6ABFD12}"/>
              </a:ext>
            </a:extLst>
          </p:cNvPr>
          <p:cNvSpPr/>
          <p:nvPr/>
        </p:nvSpPr>
        <p:spPr>
          <a:xfrm>
            <a:off x="565700" y="4257052"/>
            <a:ext cx="9764091" cy="532917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clone &lt;copied URL&gt;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workdir_fake_collab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D4F9D0-52C7-1B45-80C0-3306D257D3B2}"/>
              </a:ext>
            </a:extLst>
          </p:cNvPr>
          <p:cNvGrpSpPr/>
          <p:nvPr/>
        </p:nvGrpSpPr>
        <p:grpSpPr>
          <a:xfrm>
            <a:off x="1953649" y="4730242"/>
            <a:ext cx="4471262" cy="1374145"/>
            <a:chOff x="4769713" y="4053191"/>
            <a:chExt cx="4471262" cy="1374145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7B125F7-C8C1-4B47-844C-370EB23754FD}"/>
                </a:ext>
              </a:extLst>
            </p:cNvPr>
            <p:cNvSpPr/>
            <p:nvPr/>
          </p:nvSpPr>
          <p:spPr>
            <a:xfrm>
              <a:off x="4769713" y="4894419"/>
              <a:ext cx="4471262" cy="532917"/>
            </a:xfrm>
            <a:prstGeom prst="roundRect">
              <a:avLst/>
            </a:prstGeom>
            <a:ln w="1270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u="sng" dirty="0">
                  <a:solidFill>
                    <a:srgbClr val="0000FF"/>
                  </a:solidFill>
                </a:rPr>
                <a:t>https://</a:t>
              </a:r>
              <a:r>
                <a:rPr lang="en-US" u="sng" dirty="0" err="1">
                  <a:solidFill>
                    <a:srgbClr val="0000FF"/>
                  </a:solidFill>
                </a:rPr>
                <a:t>github.com</a:t>
              </a:r>
              <a:r>
                <a:rPr lang="en-US" u="sng" dirty="0">
                  <a:solidFill>
                    <a:srgbClr val="0000FF"/>
                  </a:solidFill>
                </a:rPr>
                <a:t>/&lt;username&gt;/</a:t>
              </a:r>
              <a:r>
                <a:rPr lang="en-US" u="sng" dirty="0" err="1">
                  <a:solidFill>
                    <a:srgbClr val="0000FF"/>
                  </a:solidFill>
                </a:rPr>
                <a:t>workdir.git</a:t>
              </a:r>
              <a:endParaRPr lang="en-US" u="sng" dirty="0">
                <a:solidFill>
                  <a:srgbClr val="0000FF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EFD968C-EF92-E04C-B52B-B206D6EFE8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91072" y="4053191"/>
              <a:ext cx="289601" cy="841228"/>
            </a:xfrm>
            <a:prstGeom prst="straightConnector1">
              <a:avLst/>
            </a:prstGeom>
            <a:ln w="3810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049500-092B-244A-997A-27129F0AB74D}"/>
              </a:ext>
            </a:extLst>
          </p:cNvPr>
          <p:cNvGrpSpPr>
            <a:grpSpLocks noChangeAspect="1"/>
          </p:cNvGrpSpPr>
          <p:nvPr/>
        </p:nvGrpSpPr>
        <p:grpSpPr>
          <a:xfrm>
            <a:off x="9946886" y="5024145"/>
            <a:ext cx="2256738" cy="1801875"/>
            <a:chOff x="8138655" y="2650072"/>
            <a:chExt cx="3837407" cy="306394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F836E59-C867-3244-9038-2AA0405E1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88984" y="4291620"/>
              <a:ext cx="1422400" cy="14224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376702D-7648-D44E-B871-E0EDE50E4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138655" y="2650072"/>
              <a:ext cx="3837407" cy="1422400"/>
            </a:xfrm>
            <a:prstGeom prst="rect">
              <a:avLst/>
            </a:prstGeom>
          </p:spPr>
        </p:pic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B47052BC-6B70-334C-9FAD-4F1F2CEBB309}"/>
                </a:ext>
              </a:extLst>
            </p:cNvPr>
            <p:cNvSpPr>
              <a:spLocks noChangeAspect="1"/>
            </p:cNvSpPr>
            <p:nvPr/>
          </p:nvSpPr>
          <p:spPr>
            <a:xfrm rot="3329369">
              <a:off x="10256464" y="3738702"/>
              <a:ext cx="572312" cy="824806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C30DD6C9-14F8-D748-ABAC-44D20E83A0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1566" y="2971800"/>
            <a:ext cx="231648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2CDAA-83A3-424C-9B78-6872BF9E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9. Collaborating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B8D1C-43AF-FB44-9BDE-350445F14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6"/>
          </a:xfrm>
        </p:spPr>
        <p:txBody>
          <a:bodyPr>
            <a:normAutofit/>
          </a:bodyPr>
          <a:lstStyle/>
          <a:p>
            <a:r>
              <a:rPr lang="en-US" sz="2800" b="1" dirty="0"/>
              <a:t>Make changes as fake collaborator and push to GitHub</a:t>
            </a:r>
          </a:p>
          <a:p>
            <a:pPr lvl="2"/>
            <a:r>
              <a:rPr lang="en-US" dirty="0"/>
              <a:t>Go into the </a:t>
            </a:r>
            <a:r>
              <a:rPr lang="en-US" dirty="0" err="1"/>
              <a:t>collab’s</a:t>
            </a:r>
            <a:r>
              <a:rPr lang="en-US" dirty="0"/>
              <a:t> directory, make a new file </a:t>
            </a:r>
            <a:r>
              <a:rPr lang="en-US" dirty="0" err="1"/>
              <a:t>foofoo.txt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sz="3200" dirty="0"/>
          </a:p>
          <a:p>
            <a:pPr lvl="2"/>
            <a:r>
              <a:rPr lang="en-US" dirty="0"/>
              <a:t>Git add &amp; commit </a:t>
            </a:r>
            <a:r>
              <a:rPr lang="en-US" dirty="0" err="1"/>
              <a:t>foofoo.txt</a:t>
            </a:r>
            <a:endParaRPr lang="en-US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Push this change to GitHub</a:t>
            </a:r>
            <a:endParaRPr lang="en-US" sz="2400" b="1" dirty="0">
              <a:solidFill>
                <a:srgbClr val="C00000"/>
              </a:solidFill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01A2A2-DF52-2C4A-A469-D4E85F6D0B7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0BFABC-E743-A344-9214-366663E17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93CA265-4CF2-8A41-A922-4F65A6ABFD12}"/>
              </a:ext>
            </a:extLst>
          </p:cNvPr>
          <p:cNvSpPr/>
          <p:nvPr/>
        </p:nvSpPr>
        <p:spPr>
          <a:xfrm>
            <a:off x="1359735" y="2219846"/>
            <a:ext cx="6484430" cy="822960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workdir_fake_collab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6A3DDA9-CCFE-0C44-A746-A82CA415F79A}"/>
              </a:ext>
            </a:extLst>
          </p:cNvPr>
          <p:cNvSpPr/>
          <p:nvPr/>
        </p:nvSpPr>
        <p:spPr>
          <a:xfrm>
            <a:off x="1359735" y="5560805"/>
            <a:ext cx="5693234" cy="554169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push origin master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EE408E3-B797-894B-8372-042CF4525C97}"/>
              </a:ext>
            </a:extLst>
          </p:cNvPr>
          <p:cNvSpPr/>
          <p:nvPr/>
        </p:nvSpPr>
        <p:spPr>
          <a:xfrm>
            <a:off x="1359735" y="3676690"/>
            <a:ext cx="6484430" cy="822960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 -m "Add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"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042BC94-B943-1D4D-82B8-6B5F6527B51D}"/>
              </a:ext>
            </a:extLst>
          </p:cNvPr>
          <p:cNvGrpSpPr>
            <a:grpSpLocks noChangeAspect="1"/>
          </p:cNvGrpSpPr>
          <p:nvPr/>
        </p:nvGrpSpPr>
        <p:grpSpPr>
          <a:xfrm>
            <a:off x="9935896" y="4965758"/>
            <a:ext cx="2256103" cy="1801368"/>
            <a:chOff x="8138655" y="2650072"/>
            <a:chExt cx="3837407" cy="306394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715EC39-2DFA-3D41-9278-3449A6E6D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88984" y="4291620"/>
              <a:ext cx="1422400" cy="14224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9A41854-5ACC-5640-8AAC-325030CFE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138655" y="2650072"/>
              <a:ext cx="3837407" cy="1422400"/>
            </a:xfrm>
            <a:prstGeom prst="rect">
              <a:avLst/>
            </a:prstGeom>
          </p:spPr>
        </p:pic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EC8985E1-E8A4-B149-BD0F-BE4D526A0450}"/>
                </a:ext>
              </a:extLst>
            </p:cNvPr>
            <p:cNvSpPr>
              <a:spLocks noChangeAspect="1"/>
            </p:cNvSpPr>
            <p:nvPr/>
          </p:nvSpPr>
          <p:spPr>
            <a:xfrm rot="13772732">
              <a:off x="10256464" y="3738702"/>
              <a:ext cx="572312" cy="824806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53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63ADD-F9CD-A045-B0AE-7BD9F4ECA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9. Collaborating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F2EF4-55C4-2A42-A083-B096A77F8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Where is </a:t>
            </a:r>
            <a:r>
              <a:rPr lang="en-US" dirty="0" err="1"/>
              <a:t>foofoo.txt</a:t>
            </a:r>
            <a:r>
              <a:rPr lang="en-US" dirty="0"/>
              <a:t>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F57EB1B-6910-FC45-A7B9-552242F0DF7B}"/>
              </a:ext>
            </a:extLst>
          </p:cNvPr>
          <p:cNvGrpSpPr/>
          <p:nvPr/>
        </p:nvGrpSpPr>
        <p:grpSpPr>
          <a:xfrm>
            <a:off x="4900146" y="3584448"/>
            <a:ext cx="1800460" cy="1559090"/>
            <a:chOff x="7631469" y="2093562"/>
            <a:chExt cx="2152988" cy="215298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69DE8A-A38E-E041-AB2F-DCCD6B9F4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1469" y="2093562"/>
              <a:ext cx="2152988" cy="21529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9716EEA-DCE7-0D40-901A-A7A63A2F54AB}"/>
                </a:ext>
              </a:extLst>
            </p:cNvPr>
            <p:cNvSpPr/>
            <p:nvPr/>
          </p:nvSpPr>
          <p:spPr>
            <a:xfrm>
              <a:off x="8321040" y="2493120"/>
              <a:ext cx="804672" cy="11941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Foo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Foo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1E6112A-C6F6-E747-B534-917A256B0622}"/>
              </a:ext>
            </a:extLst>
          </p:cNvPr>
          <p:cNvGrpSpPr/>
          <p:nvPr/>
        </p:nvGrpSpPr>
        <p:grpSpPr>
          <a:xfrm>
            <a:off x="1878187" y="4258962"/>
            <a:ext cx="3060830" cy="1667711"/>
            <a:chOff x="2152507" y="4862466"/>
            <a:chExt cx="3060830" cy="166771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FB2A9AD-88AC-7246-B4FF-874B88B34013}"/>
                </a:ext>
              </a:extLst>
            </p:cNvPr>
            <p:cNvGrpSpPr/>
            <p:nvPr/>
          </p:nvGrpSpPr>
          <p:grpSpPr>
            <a:xfrm>
              <a:off x="2152507" y="4862466"/>
              <a:ext cx="1383712" cy="1667711"/>
              <a:chOff x="2989934" y="3993320"/>
              <a:chExt cx="1383712" cy="166771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D417ECE-D2DB-B642-926E-E51CE058AE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119879" y="3993320"/>
                <a:ext cx="1100934" cy="1100934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48B411-CEA1-4D46-8069-DD775CA24C91}"/>
                  </a:ext>
                </a:extLst>
              </p:cNvPr>
              <p:cNvSpPr txBox="1"/>
              <p:nvPr/>
            </p:nvSpPr>
            <p:spPr>
              <a:xfrm>
                <a:off x="2989934" y="5137811"/>
                <a:ext cx="138371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workdir</a:t>
                </a:r>
                <a:endPara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4DD4B19-92D1-5348-99BF-40665FEE7B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90468" y="4862466"/>
              <a:ext cx="1422869" cy="479576"/>
            </a:xfrm>
            <a:prstGeom prst="straightConnector1">
              <a:avLst/>
            </a:prstGeom>
            <a:ln w="5715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B815BBC-5C4B-BF48-BAAE-B134F7B3C8FC}"/>
                </a:ext>
              </a:extLst>
            </p:cNvPr>
            <p:cNvSpPr/>
            <p:nvPr/>
          </p:nvSpPr>
          <p:spPr>
            <a:xfrm>
              <a:off x="4320360" y="4909667"/>
              <a:ext cx="418474" cy="432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F1502F"/>
                  </a:solidFill>
                </a:rPr>
                <a:t>X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15D03ED-7FEC-EF40-AE80-DCAD7F70DD3B}"/>
              </a:ext>
            </a:extLst>
          </p:cNvPr>
          <p:cNvGrpSpPr/>
          <p:nvPr/>
        </p:nvGrpSpPr>
        <p:grpSpPr>
          <a:xfrm>
            <a:off x="6820067" y="4258962"/>
            <a:ext cx="4172036" cy="1703002"/>
            <a:chOff x="7094387" y="4862466"/>
            <a:chExt cx="4172036" cy="170300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D70E3EF-9E16-EA4D-AABC-C13D3994023F}"/>
                </a:ext>
              </a:extLst>
            </p:cNvPr>
            <p:cNvGrpSpPr/>
            <p:nvPr/>
          </p:nvGrpSpPr>
          <p:grpSpPr>
            <a:xfrm>
              <a:off x="7094387" y="4862466"/>
              <a:ext cx="4172036" cy="1703002"/>
              <a:chOff x="7094387" y="4862466"/>
              <a:chExt cx="4172036" cy="170300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F861F8F-4E3A-0149-A09D-684FFFF837B4}"/>
                  </a:ext>
                </a:extLst>
              </p:cNvPr>
              <p:cNvGrpSpPr/>
              <p:nvPr/>
            </p:nvGrpSpPr>
            <p:grpSpPr>
              <a:xfrm>
                <a:off x="7882163" y="4862466"/>
                <a:ext cx="3384260" cy="1703002"/>
                <a:chOff x="5836221" y="3993320"/>
                <a:chExt cx="3384260" cy="1703002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C93DB45-D3B1-7C40-A8D2-0C624ED09E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89643" y="3993320"/>
                  <a:ext cx="1100934" cy="1100934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28E395-DFA5-DA42-958C-82ECCF9E12A7}"/>
                    </a:ext>
                  </a:extLst>
                </p:cNvPr>
                <p:cNvSpPr txBox="1"/>
                <p:nvPr/>
              </p:nvSpPr>
              <p:spPr>
                <a:xfrm>
                  <a:off x="5836221" y="5173102"/>
                  <a:ext cx="338426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 err="1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workdir_fake_collab</a:t>
                  </a:r>
                  <a:endParaRPr lang="en-US" sz="2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D2E53E5D-8AC9-3842-A62C-5871E8A7B1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94387" y="4909667"/>
                <a:ext cx="1555855" cy="432375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7E884B2-DCC2-134A-81DF-57F34681B7DA}"/>
                </a:ext>
              </a:extLst>
            </p:cNvPr>
            <p:cNvSpPr/>
            <p:nvPr/>
          </p:nvSpPr>
          <p:spPr>
            <a:xfrm>
              <a:off x="7551587" y="4862466"/>
              <a:ext cx="418474" cy="432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rgbClr val="00B050"/>
                  </a:solidFill>
                </a:rPr>
                <a:t>✓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9977BFC-B774-6E43-9D4A-6CCA572DF48A}"/>
              </a:ext>
            </a:extLst>
          </p:cNvPr>
          <p:cNvGrpSpPr/>
          <p:nvPr/>
        </p:nvGrpSpPr>
        <p:grpSpPr>
          <a:xfrm>
            <a:off x="4449194" y="1556087"/>
            <a:ext cx="2970144" cy="2028361"/>
            <a:chOff x="4449194" y="1556087"/>
            <a:chExt cx="2970144" cy="202836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C66E9A9-AE26-C04F-843B-89EFEB20A27A}"/>
                </a:ext>
              </a:extLst>
            </p:cNvPr>
            <p:cNvGrpSpPr/>
            <p:nvPr/>
          </p:nvGrpSpPr>
          <p:grpSpPr>
            <a:xfrm>
              <a:off x="4449194" y="1556087"/>
              <a:ext cx="2970144" cy="2028361"/>
              <a:chOff x="4738834" y="2412833"/>
              <a:chExt cx="2970144" cy="2028361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09F19A9-A2D8-9E42-BBA0-486EC35473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4738834" y="2412833"/>
                <a:ext cx="2970144" cy="1100934"/>
              </a:xfrm>
              <a:prstGeom prst="rect">
                <a:avLst/>
              </a:prstGeom>
            </p:spPr>
          </p:pic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C1AEB918-A5BA-6D4F-AA8A-F432FB3166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23906" y="3258009"/>
                <a:ext cx="0" cy="1183185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69B3BED-F9BC-B04C-BF3A-EAD3BB13CE9A}"/>
                </a:ext>
              </a:extLst>
            </p:cNvPr>
            <p:cNvSpPr/>
            <p:nvPr/>
          </p:nvSpPr>
          <p:spPr>
            <a:xfrm>
              <a:off x="5776779" y="2883193"/>
              <a:ext cx="418474" cy="432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rgbClr val="00B050"/>
                  </a:solidFill>
                </a:rPr>
                <a:t>✓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A1B506FC-592E-0845-B406-C5772F741E7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420C5CC-AEC2-D34B-9169-A9D0C098ED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8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A609-E8FC-C04B-97A3-B4F4D0921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>
                <a:latin typeface="Monaco" pitchFamily="2" charset="77"/>
              </a:rPr>
              <a:t>&gt; git fetch &amp; git merge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9C595-686A-1E4A-9874-F2547DE176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C3D9FE-4889-CC49-A86C-7147C4F3E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455EBD4-7006-1442-BC37-462029004F6A}"/>
              </a:ext>
            </a:extLst>
          </p:cNvPr>
          <p:cNvGrpSpPr/>
          <p:nvPr/>
        </p:nvGrpSpPr>
        <p:grpSpPr>
          <a:xfrm>
            <a:off x="5815336" y="1398273"/>
            <a:ext cx="6087046" cy="2539157"/>
            <a:chOff x="5815336" y="1205233"/>
            <a:chExt cx="6087046" cy="253915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35343AD-3F12-A142-90F7-8861F8401C68}"/>
                </a:ext>
              </a:extLst>
            </p:cNvPr>
            <p:cNvSpPr txBox="1"/>
            <p:nvPr/>
          </p:nvSpPr>
          <p:spPr>
            <a:xfrm>
              <a:off x="5815336" y="1205233"/>
              <a:ext cx="6087046" cy="2539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Merge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lvl="1" algn="ctr"/>
              <a:endPara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9525" lvl="1" algn="ctr"/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Integrate fetched changes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1EE965-BEA4-2547-A14F-B7CB884E4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34374" y="1985673"/>
              <a:ext cx="978806" cy="1306756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38BAF8D-A393-3F49-9E35-6CD13747E261}"/>
              </a:ext>
            </a:extLst>
          </p:cNvPr>
          <p:cNvGrpSpPr/>
          <p:nvPr/>
        </p:nvGrpSpPr>
        <p:grpSpPr>
          <a:xfrm>
            <a:off x="0" y="1389181"/>
            <a:ext cx="5945172" cy="2554545"/>
            <a:chOff x="0" y="1196141"/>
            <a:chExt cx="5945172" cy="255454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B48CE97-3140-4848-AF8B-C5A275DAEE26}"/>
                </a:ext>
              </a:extLst>
            </p:cNvPr>
            <p:cNvSpPr txBox="1"/>
            <p:nvPr/>
          </p:nvSpPr>
          <p:spPr>
            <a:xfrm>
              <a:off x="0" y="1196141"/>
              <a:ext cx="5945172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Fetch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Download snapshot of remote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291A38-1F4C-FC4B-B3DF-748159C4F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96654" y="2153638"/>
              <a:ext cx="970826" cy="970826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9E4B9BA-6EA1-5D44-9426-EDF7E145A666}"/>
              </a:ext>
            </a:extLst>
          </p:cNvPr>
          <p:cNvGrpSpPr/>
          <p:nvPr/>
        </p:nvGrpSpPr>
        <p:grpSpPr>
          <a:xfrm>
            <a:off x="221425" y="4295352"/>
            <a:ext cx="5280340" cy="2463210"/>
            <a:chOff x="-62303" y="4295352"/>
            <a:chExt cx="5280340" cy="2463210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00A7B379-1350-2F46-9B40-E8C3DDC36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-62303" y="4821037"/>
              <a:ext cx="2029086" cy="752115"/>
            </a:xfrm>
            <a:prstGeom prst="rect">
              <a:avLst/>
            </a:prstGeom>
          </p:spPr>
        </p:pic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C499B6E1-43DA-264F-95F4-FD27325914E9}"/>
                </a:ext>
              </a:extLst>
            </p:cNvPr>
            <p:cNvSpPr/>
            <p:nvPr/>
          </p:nvSpPr>
          <p:spPr>
            <a:xfrm>
              <a:off x="82338" y="4295352"/>
              <a:ext cx="5135699" cy="246321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Downloading the changes into .git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61CBA56-693E-DD40-925B-14FB8884EDBB}"/>
                </a:ext>
              </a:extLst>
            </p:cNvPr>
            <p:cNvGrpSpPr/>
            <p:nvPr/>
          </p:nvGrpSpPr>
          <p:grpSpPr>
            <a:xfrm>
              <a:off x="1950098" y="5169334"/>
              <a:ext cx="3075735" cy="1398984"/>
              <a:chOff x="182795" y="2936383"/>
              <a:chExt cx="9165515" cy="3812146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9B4B43F5-2616-E34B-BA43-54B5274F9006}"/>
                  </a:ext>
                </a:extLst>
              </p:cNvPr>
              <p:cNvGrpSpPr/>
              <p:nvPr/>
            </p:nvGrpSpPr>
            <p:grpSpPr>
              <a:xfrm>
                <a:off x="500473" y="3606084"/>
                <a:ext cx="2554309" cy="2947982"/>
                <a:chOff x="540914" y="3090930"/>
                <a:chExt cx="2554309" cy="2947982"/>
              </a:xfrm>
            </p:grpSpPr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279339BB-6C7D-B74B-A61B-088631BCFC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540914" y="30909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B91DFC1A-4213-5B40-8D4C-9FCE919AD5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693314" y="32433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4FEDD438-440E-E546-BC35-2AEB13D519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845714" y="33957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3D87BBA6-332A-1E4E-9E6E-B1029EAA44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998114" y="35481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75" name="Picture 74">
                  <a:extLst>
                    <a:ext uri="{FF2B5EF4-FFF2-40B4-BE49-F238E27FC236}">
                      <a16:creationId xmlns:a16="http://schemas.microsoft.com/office/drawing/2014/main" id="{D77A8B76-20E2-244C-804C-F08A84DBDA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1150514" y="3700530"/>
                  <a:ext cx="1944709" cy="2338382"/>
                </a:xfrm>
                <a:prstGeom prst="rect">
                  <a:avLst/>
                </a:prstGeom>
              </p:spPr>
            </p:pic>
          </p:grpSp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CE7C5193-72C5-1C43-B965-ED279C03DFD7}"/>
                  </a:ext>
                </a:extLst>
              </p:cNvPr>
              <p:cNvSpPr/>
              <p:nvPr/>
            </p:nvSpPr>
            <p:spPr>
              <a:xfrm>
                <a:off x="182795" y="2936383"/>
                <a:ext cx="9165515" cy="3812146"/>
              </a:xfrm>
              <a:prstGeom prst="roundRect">
                <a:avLst>
                  <a:gd name="adj" fmla="val 7010"/>
                </a:avLst>
              </a:prstGeom>
              <a:no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78B3B162-C4EC-744D-B61C-5079CFB115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0734" t="37517" r="22623" b="34836"/>
              <a:stretch/>
            </p:blipFill>
            <p:spPr>
              <a:xfrm>
                <a:off x="3155665" y="3606084"/>
                <a:ext cx="6128250" cy="2913462"/>
              </a:xfrm>
              <a:prstGeom prst="rect">
                <a:avLst/>
              </a:prstGeom>
            </p:spPr>
          </p:pic>
        </p:grpSp>
        <p:cxnSp>
          <p:nvCxnSpPr>
            <p:cNvPr id="81" name="Curved Connector 80">
              <a:extLst>
                <a:ext uri="{FF2B5EF4-FFF2-40B4-BE49-F238E27FC236}">
                  <a16:creationId xmlns:a16="http://schemas.microsoft.com/office/drawing/2014/main" id="{73279842-1C31-2A46-8E31-93A5E128E7B5}"/>
                </a:ext>
              </a:extLst>
            </p:cNvPr>
            <p:cNvCxnSpPr>
              <a:cxnSpLocks/>
            </p:cNvCxnSpPr>
            <p:nvPr/>
          </p:nvCxnSpPr>
          <p:spPr>
            <a:xfrm>
              <a:off x="1739571" y="5289944"/>
              <a:ext cx="2743200" cy="219440"/>
            </a:xfrm>
            <a:prstGeom prst="curvedConnector2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D16EBF9-8FF6-A24F-8163-6095EE30FED8}"/>
              </a:ext>
            </a:extLst>
          </p:cNvPr>
          <p:cNvGrpSpPr/>
          <p:nvPr/>
        </p:nvGrpSpPr>
        <p:grpSpPr>
          <a:xfrm>
            <a:off x="6462818" y="4295352"/>
            <a:ext cx="5135699" cy="2463210"/>
            <a:chOff x="6462818" y="4295352"/>
            <a:chExt cx="5135699" cy="2463210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5BD232A3-22F3-6943-8C96-16C56D2217B5}"/>
                </a:ext>
              </a:extLst>
            </p:cNvPr>
            <p:cNvSpPr/>
            <p:nvPr/>
          </p:nvSpPr>
          <p:spPr>
            <a:xfrm>
              <a:off x="6462818" y="4295352"/>
              <a:ext cx="5135699" cy="246321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Incorporate changes to local files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3590D41E-B68D-7845-8DFA-7C94D6DDEE7D}"/>
                </a:ext>
              </a:extLst>
            </p:cNvPr>
            <p:cNvGrpSpPr/>
            <p:nvPr/>
          </p:nvGrpSpPr>
          <p:grpSpPr>
            <a:xfrm>
              <a:off x="6978220" y="4771537"/>
              <a:ext cx="4472100" cy="1950392"/>
              <a:chOff x="182795" y="2936383"/>
              <a:chExt cx="9165515" cy="3812146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A6EE3FE5-A1BE-EB4A-9564-85985147F011}"/>
                  </a:ext>
                </a:extLst>
              </p:cNvPr>
              <p:cNvGrpSpPr/>
              <p:nvPr/>
            </p:nvGrpSpPr>
            <p:grpSpPr>
              <a:xfrm>
                <a:off x="500473" y="3606084"/>
                <a:ext cx="2554309" cy="2947982"/>
                <a:chOff x="540914" y="3090930"/>
                <a:chExt cx="2554309" cy="2947982"/>
              </a:xfrm>
            </p:grpSpPr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8F2B5346-5B7E-DB4D-9890-C428B3BFF9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540914" y="30909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C1DF67AF-99EB-154E-86D5-B11448FDAB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693314" y="32433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89" name="Picture 88">
                  <a:extLst>
                    <a:ext uri="{FF2B5EF4-FFF2-40B4-BE49-F238E27FC236}">
                      <a16:creationId xmlns:a16="http://schemas.microsoft.com/office/drawing/2014/main" id="{3A229739-5DA3-0241-BCEE-C2A134E4CB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845714" y="33957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5392601F-A03C-544D-BC22-F960E415B0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998114" y="35481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4AB7E014-2550-DF4F-BC1C-E59DC604B6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1150514" y="3700530"/>
                  <a:ext cx="1944709" cy="2338382"/>
                </a:xfrm>
                <a:prstGeom prst="rect">
                  <a:avLst/>
                </a:prstGeom>
              </p:spPr>
            </p:pic>
          </p:grpSp>
          <p:sp>
            <p:nvSpPr>
              <p:cNvPr id="85" name="Rounded Rectangle 84">
                <a:extLst>
                  <a:ext uri="{FF2B5EF4-FFF2-40B4-BE49-F238E27FC236}">
                    <a16:creationId xmlns:a16="http://schemas.microsoft.com/office/drawing/2014/main" id="{8C80D1DD-DBD0-F148-985D-B7F96291C8B3}"/>
                  </a:ext>
                </a:extLst>
              </p:cNvPr>
              <p:cNvSpPr/>
              <p:nvPr/>
            </p:nvSpPr>
            <p:spPr>
              <a:xfrm>
                <a:off x="182795" y="2936383"/>
                <a:ext cx="9165515" cy="3812146"/>
              </a:xfrm>
              <a:prstGeom prst="roundRect">
                <a:avLst>
                  <a:gd name="adj" fmla="val 7010"/>
                </a:avLst>
              </a:prstGeom>
              <a:noFill/>
              <a:ln w="127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0905D647-D815-2D45-9C89-A22FA0E77F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0734" t="37517" r="22623" b="34836"/>
              <a:stretch/>
            </p:blipFill>
            <p:spPr>
              <a:xfrm>
                <a:off x="3155665" y="3606084"/>
                <a:ext cx="6128250" cy="2913462"/>
              </a:xfrm>
              <a:prstGeom prst="rect">
                <a:avLst/>
              </a:prstGeom>
            </p:spPr>
          </p:pic>
        </p:grp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8F3192E2-6B27-FC4C-9316-B3C3F6701B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9541" y="5790334"/>
              <a:ext cx="2308779" cy="0"/>
            </a:xfrm>
            <a:prstGeom prst="straightConnector1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413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A609-E8FC-C04B-97A3-B4F4D0921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>
                <a:latin typeface="Monaco" pitchFamily="2" charset="77"/>
              </a:rPr>
              <a:t>&gt; git fetch &amp; git merge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67551-512A-EA4A-8A84-34EB3C224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32993" cy="48777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9.2 – Implement the changes in original </a:t>
            </a:r>
            <a:r>
              <a:rPr lang="en-US" dirty="0" err="1"/>
              <a:t>workdir</a:t>
            </a:r>
            <a:endParaRPr lang="en-US" dirty="0"/>
          </a:p>
          <a:p>
            <a:r>
              <a:rPr lang="en-US" sz="2600" b="1" dirty="0"/>
              <a:t>Fetch</a:t>
            </a:r>
            <a:r>
              <a:rPr lang="en-US" sz="2600" dirty="0"/>
              <a:t> the changes your fake collaborator pushed to GitHub</a:t>
            </a:r>
          </a:p>
          <a:p>
            <a:endParaRPr lang="en-US" sz="2600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</a:t>
            </a:r>
            <a:endParaRPr lang="en-US" sz="2000" dirty="0"/>
          </a:p>
          <a:p>
            <a:r>
              <a:rPr lang="en-US" sz="2400" dirty="0"/>
              <a:t>Check what your collaborator has changed compared to your local version</a:t>
            </a:r>
          </a:p>
          <a:p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9C595-686A-1E4A-9874-F2547DE176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C3D9FE-4889-CC49-A86C-7147C4F3E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501B0D7-892F-B048-A238-5CF96F07AC82}"/>
              </a:ext>
            </a:extLst>
          </p:cNvPr>
          <p:cNvSpPr/>
          <p:nvPr/>
        </p:nvSpPr>
        <p:spPr>
          <a:xfrm>
            <a:off x="577764" y="2320398"/>
            <a:ext cx="2970131" cy="763598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fetch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42A4370-84B6-2F4B-937F-0BEF1EAEBF28}"/>
              </a:ext>
            </a:extLst>
          </p:cNvPr>
          <p:cNvSpPr/>
          <p:nvPr/>
        </p:nvSpPr>
        <p:spPr>
          <a:xfrm>
            <a:off x="577764" y="3854414"/>
            <a:ext cx="6185603" cy="603188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master origin/master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4EACEC5-1A3C-E84D-B799-AF75474B4913}"/>
              </a:ext>
            </a:extLst>
          </p:cNvPr>
          <p:cNvGrpSpPr/>
          <p:nvPr/>
        </p:nvGrpSpPr>
        <p:grpSpPr>
          <a:xfrm>
            <a:off x="1202480" y="4335402"/>
            <a:ext cx="7518811" cy="1149245"/>
            <a:chOff x="1202480" y="4335402"/>
            <a:chExt cx="7518811" cy="1149245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95D739F1-3C21-F044-9248-F0616AEE8F3B}"/>
                </a:ext>
              </a:extLst>
            </p:cNvPr>
            <p:cNvSpPr/>
            <p:nvPr/>
          </p:nvSpPr>
          <p:spPr>
            <a:xfrm>
              <a:off x="1202480" y="4718823"/>
              <a:ext cx="1923384" cy="765824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Your local master branch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5A12C36-98ED-2542-ACFB-2D79A3F60F18}"/>
                </a:ext>
              </a:extLst>
            </p:cNvPr>
            <p:cNvSpPr/>
            <p:nvPr/>
          </p:nvSpPr>
          <p:spPr>
            <a:xfrm>
              <a:off x="4223672" y="4574490"/>
              <a:ext cx="4497619" cy="910157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Master branch on GitHub </a:t>
              </a:r>
            </a:p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(origin is what we nicknamed our remote repo on GitHub)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4AA77ED-2321-3443-93BF-FFFFD74CDF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0288" y="4357956"/>
              <a:ext cx="300038" cy="360867"/>
            </a:xfrm>
            <a:prstGeom prst="straightConnector1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E0B1191-95EA-894E-B400-20CD1BD40C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13178" y="4335402"/>
              <a:ext cx="310494" cy="383421"/>
            </a:xfrm>
            <a:prstGeom prst="straightConnector1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973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44301B2-D9F0-274B-80B9-9A209C9E57D1}"/>
              </a:ext>
            </a:extLst>
          </p:cNvPr>
          <p:cNvGrpSpPr>
            <a:grpSpLocks noChangeAspect="1"/>
          </p:cNvGrpSpPr>
          <p:nvPr/>
        </p:nvGrpSpPr>
        <p:grpSpPr>
          <a:xfrm>
            <a:off x="3336001" y="2688285"/>
            <a:ext cx="6275768" cy="3189269"/>
            <a:chOff x="1983282" y="1352887"/>
            <a:chExt cx="8607126" cy="437403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F57EB1B-6910-FC45-A7B9-552242F0DF7B}"/>
                </a:ext>
              </a:extLst>
            </p:cNvPr>
            <p:cNvGrpSpPr/>
            <p:nvPr/>
          </p:nvGrpSpPr>
          <p:grpSpPr>
            <a:xfrm>
              <a:off x="4900146" y="3381248"/>
              <a:ext cx="1800460" cy="1559090"/>
              <a:chOff x="7631469" y="2093562"/>
              <a:chExt cx="2152988" cy="2152988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669DE8A-A38E-E041-AB2F-DCCD6B9F47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31469" y="2093562"/>
                <a:ext cx="2152988" cy="2152988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9716EEA-DCE7-0D40-901A-A7A63A2F54AB}"/>
                  </a:ext>
                </a:extLst>
              </p:cNvPr>
              <p:cNvSpPr/>
              <p:nvPr/>
            </p:nvSpPr>
            <p:spPr>
              <a:xfrm>
                <a:off x="8321040" y="2493120"/>
                <a:ext cx="804672" cy="11941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1E6112A-C6F6-E747-B534-917A256B0622}"/>
                </a:ext>
              </a:extLst>
            </p:cNvPr>
            <p:cNvGrpSpPr/>
            <p:nvPr/>
          </p:nvGrpSpPr>
          <p:grpSpPr>
            <a:xfrm>
              <a:off x="1983282" y="4055762"/>
              <a:ext cx="2955735" cy="1609745"/>
              <a:chOff x="2257602" y="4862466"/>
              <a:chExt cx="2955735" cy="160974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FB2A9AD-88AC-7246-B4FF-874B88B34013}"/>
                  </a:ext>
                </a:extLst>
              </p:cNvPr>
              <p:cNvGrpSpPr/>
              <p:nvPr/>
            </p:nvGrpSpPr>
            <p:grpSpPr>
              <a:xfrm>
                <a:off x="2257602" y="4862466"/>
                <a:ext cx="1189827" cy="1609745"/>
                <a:chOff x="3095029" y="3993320"/>
                <a:chExt cx="1189827" cy="1609745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FD417ECE-D2DB-B642-926E-E51CE058AE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19879" y="3993320"/>
                  <a:ext cx="1100934" cy="1100934"/>
                </a:xfrm>
                <a:prstGeom prst="rect">
                  <a:avLst/>
                </a:prstGeom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B48B411-CEA1-4D46-8069-DD775CA24C91}"/>
                    </a:ext>
                  </a:extLst>
                </p:cNvPr>
                <p:cNvSpPr txBox="1"/>
                <p:nvPr/>
              </p:nvSpPr>
              <p:spPr>
                <a:xfrm>
                  <a:off x="3095029" y="5138743"/>
                  <a:ext cx="1189827" cy="4643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00" dirty="0" err="1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workdir</a:t>
                  </a:r>
                  <a:endParaRPr lang="en-US" sz="2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4DD4B19-92D1-5348-99BF-40665FEE7B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90468" y="4862466"/>
                <a:ext cx="1422869" cy="479576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B815BBC-5C4B-BF48-BAAE-B134F7B3C8FC}"/>
                  </a:ext>
                </a:extLst>
              </p:cNvPr>
              <p:cNvSpPr/>
              <p:nvPr/>
            </p:nvSpPr>
            <p:spPr>
              <a:xfrm>
                <a:off x="4320360" y="4909667"/>
                <a:ext cx="418474" cy="432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</a:rPr>
                  <a:t>✓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15D03ED-7FEC-EF40-AE80-DCAD7F70DD3B}"/>
                </a:ext>
              </a:extLst>
            </p:cNvPr>
            <p:cNvGrpSpPr/>
            <p:nvPr/>
          </p:nvGrpSpPr>
          <p:grpSpPr>
            <a:xfrm>
              <a:off x="6820067" y="4055762"/>
              <a:ext cx="3770341" cy="1671162"/>
              <a:chOff x="7094387" y="4862466"/>
              <a:chExt cx="3770341" cy="1671162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D70E3EF-9E16-EA4D-AABC-C13D3994023F}"/>
                  </a:ext>
                </a:extLst>
              </p:cNvPr>
              <p:cNvGrpSpPr/>
              <p:nvPr/>
            </p:nvGrpSpPr>
            <p:grpSpPr>
              <a:xfrm>
                <a:off x="7094387" y="4862466"/>
                <a:ext cx="3770341" cy="1671162"/>
                <a:chOff x="7094387" y="4862466"/>
                <a:chExt cx="3770341" cy="167116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1F861F8F-4E3A-0149-A09D-684FFFF837B4}"/>
                    </a:ext>
                  </a:extLst>
                </p:cNvPr>
                <p:cNvGrpSpPr/>
                <p:nvPr/>
              </p:nvGrpSpPr>
              <p:grpSpPr>
                <a:xfrm>
                  <a:off x="8107375" y="4862466"/>
                  <a:ext cx="2757353" cy="1671162"/>
                  <a:chOff x="6061433" y="3993320"/>
                  <a:chExt cx="2757353" cy="1671162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4C93DB45-D3B1-7C40-A8D2-0C624ED09E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biLevel thresh="75000"/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9643" y="3993320"/>
                    <a:ext cx="1100934" cy="1100934"/>
                  </a:xfrm>
                  <a:prstGeom prst="rect">
                    <a:avLst/>
                  </a:prstGeom>
                </p:spPr>
              </p:pic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A28E395-DFA5-DA42-958C-82ECCF9E12A7}"/>
                      </a:ext>
                    </a:extLst>
                  </p:cNvPr>
                  <p:cNvSpPr txBox="1"/>
                  <p:nvPr/>
                </p:nvSpPr>
                <p:spPr>
                  <a:xfrm>
                    <a:off x="6061433" y="5200160"/>
                    <a:ext cx="2757353" cy="46432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600" dirty="0" err="1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workdir_fake_collab</a:t>
                    </a:r>
                    <a:endParaRPr lang="en-US" sz="16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</p:txBody>
              </p:sp>
            </p:grp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D2E53E5D-8AC9-3842-A62C-5871E8A7B1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94387" y="4909667"/>
                  <a:ext cx="1555855" cy="432375"/>
                </a:xfrm>
                <a:prstGeom prst="straightConnector1">
                  <a:avLst/>
                </a:prstGeom>
                <a:ln w="57150">
                  <a:solidFill>
                    <a:srgbClr val="00B050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7E884B2-DCC2-134A-81DF-57F34681B7DA}"/>
                  </a:ext>
                </a:extLst>
              </p:cNvPr>
              <p:cNvSpPr/>
              <p:nvPr/>
            </p:nvSpPr>
            <p:spPr>
              <a:xfrm>
                <a:off x="7551587" y="4862466"/>
                <a:ext cx="418474" cy="432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</a:rPr>
                  <a:t>✓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9977BFC-B774-6E43-9D4A-6CCA572DF48A}"/>
                </a:ext>
              </a:extLst>
            </p:cNvPr>
            <p:cNvGrpSpPr/>
            <p:nvPr/>
          </p:nvGrpSpPr>
          <p:grpSpPr>
            <a:xfrm>
              <a:off x="4449194" y="1352887"/>
              <a:ext cx="2970144" cy="2028361"/>
              <a:chOff x="4449194" y="1556087"/>
              <a:chExt cx="2970144" cy="2028361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9C66E9A9-AE26-C04F-843B-89EFEB20A27A}"/>
                  </a:ext>
                </a:extLst>
              </p:cNvPr>
              <p:cNvGrpSpPr/>
              <p:nvPr/>
            </p:nvGrpSpPr>
            <p:grpSpPr>
              <a:xfrm>
                <a:off x="4449194" y="1556087"/>
                <a:ext cx="2970144" cy="2028361"/>
                <a:chOff x="4738834" y="2412833"/>
                <a:chExt cx="2970144" cy="2028361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09F19A9-A2D8-9E42-BBA0-486EC35473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4738834" y="2412833"/>
                  <a:ext cx="2970144" cy="1100934"/>
                </a:xfrm>
                <a:prstGeom prst="rect">
                  <a:avLst/>
                </a:prstGeom>
              </p:spPr>
            </p:pic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C1AEB918-A5BA-6D4F-AA8A-F432FB3166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3906" y="3258009"/>
                  <a:ext cx="0" cy="1183185"/>
                </a:xfrm>
                <a:prstGeom prst="straightConnector1">
                  <a:avLst/>
                </a:prstGeom>
                <a:ln w="57150">
                  <a:solidFill>
                    <a:srgbClr val="00B050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69B3BED-F9BC-B04C-BF3A-EAD3BB13CE9A}"/>
                  </a:ext>
                </a:extLst>
              </p:cNvPr>
              <p:cNvSpPr/>
              <p:nvPr/>
            </p:nvSpPr>
            <p:spPr>
              <a:xfrm>
                <a:off x="5776779" y="2883193"/>
                <a:ext cx="418474" cy="432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</a:rPr>
                  <a:t>✓</a:t>
                </a:r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A8F80EF6-80A8-164B-A1FB-03995EBE2F25}"/>
              </a:ext>
            </a:extLst>
          </p:cNvPr>
          <p:cNvSpPr/>
          <p:nvPr/>
        </p:nvSpPr>
        <p:spPr>
          <a:xfrm>
            <a:off x="1" y="5922335"/>
            <a:ext cx="12192000" cy="935665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You have now fetched and merged changes from different people (or yourself on a different computer/folder)!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0911B64-95E8-A044-9F3C-5AE56280F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>
                <a:latin typeface="Monaco" pitchFamily="2" charset="77"/>
              </a:rPr>
              <a:t>&gt; git fetch &amp; git merge</a:t>
            </a:r>
            <a:r>
              <a:rPr lang="en-US" dirty="0"/>
              <a:t>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48AC42B-D02D-A842-A061-21F92FD89B9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71F9928-5C46-5344-B797-4312018B59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2E3E7B1D-90D0-B34E-A05A-749ED4DBD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32993" cy="487777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these are changes you want in your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workdir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merge the changes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04F64E8-4D3B-4648-B6AC-4342D502E97C}"/>
              </a:ext>
            </a:extLst>
          </p:cNvPr>
          <p:cNvSpPr/>
          <p:nvPr/>
        </p:nvSpPr>
        <p:spPr>
          <a:xfrm>
            <a:off x="577764" y="1737302"/>
            <a:ext cx="2970131" cy="465665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merge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B1BE619-9B5A-384C-9341-360D359B5AC4}"/>
              </a:ext>
            </a:extLst>
          </p:cNvPr>
          <p:cNvGrpSpPr>
            <a:grpSpLocks noChangeAspect="1"/>
          </p:cNvGrpSpPr>
          <p:nvPr/>
        </p:nvGrpSpPr>
        <p:grpSpPr>
          <a:xfrm>
            <a:off x="9922481" y="1215947"/>
            <a:ext cx="2427732" cy="1364381"/>
            <a:chOff x="7239833" y="3265301"/>
            <a:chExt cx="5110416" cy="2872044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8C0342C-81C1-4149-BFD2-BD4F7E4AB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39833" y="4714945"/>
              <a:ext cx="1422400" cy="14224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8649844-D1C6-6A46-993C-1DDB4A956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512842" y="3265301"/>
              <a:ext cx="3837407" cy="1422400"/>
            </a:xfrm>
            <a:prstGeom prst="rect">
              <a:avLst/>
            </a:prstGeom>
          </p:spPr>
        </p:pic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386B6B2A-AEB8-7440-A5EC-FE0821E6E717}"/>
                </a:ext>
              </a:extLst>
            </p:cNvPr>
            <p:cNvSpPr/>
            <p:nvPr/>
          </p:nvSpPr>
          <p:spPr>
            <a:xfrm rot="7975532">
              <a:off x="8476561" y="4240469"/>
              <a:ext cx="572312" cy="824807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145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59D2B2-14D5-A648-AED1-1D88EF5DA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20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E23E-2EA8-EE40-A7DC-6ADABF6B4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b="1" dirty="0"/>
              <a:t>BONUS: Truly Collaborating on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152A9-57F8-5945-ADCB-6A6634327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99" y="1138956"/>
            <a:ext cx="11814383" cy="71362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800" dirty="0"/>
              <a:t>1) Add collaborators in your GitHub repository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95F94-608F-4C44-AC33-07FDE75775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569A0B-3E95-4E46-BA9A-3E1EFD48E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57FCDDB9-2E8D-374D-9DD2-E266C149CD54}"/>
              </a:ext>
            </a:extLst>
          </p:cNvPr>
          <p:cNvGrpSpPr/>
          <p:nvPr/>
        </p:nvGrpSpPr>
        <p:grpSpPr>
          <a:xfrm>
            <a:off x="7569044" y="5883306"/>
            <a:ext cx="4506352" cy="862016"/>
            <a:chOff x="7396030" y="4925059"/>
            <a:chExt cx="4506352" cy="862016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4FAD0A7A-DAB3-B843-A67F-7622648738FA}"/>
                </a:ext>
              </a:extLst>
            </p:cNvPr>
            <p:cNvSpPr/>
            <p:nvPr/>
          </p:nvSpPr>
          <p:spPr>
            <a:xfrm>
              <a:off x="7396030" y="5146995"/>
              <a:ext cx="4506352" cy="64008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The original owner of the repository can review your changes before incorporating it 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5313906-284A-DB4A-81C6-43F2C8969538}"/>
                </a:ext>
              </a:extLst>
            </p:cNvPr>
            <p:cNvCxnSpPr>
              <a:cxnSpLocks/>
              <a:stCxn id="32" idx="0"/>
            </p:cNvCxnSpPr>
            <p:nvPr/>
          </p:nvCxnSpPr>
          <p:spPr>
            <a:xfrm flipV="1">
              <a:off x="9649206" y="4925059"/>
              <a:ext cx="262890" cy="22193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A11BABB-A311-0E4C-A322-534CA8AF9833}"/>
              </a:ext>
            </a:extLst>
          </p:cNvPr>
          <p:cNvGrpSpPr/>
          <p:nvPr/>
        </p:nvGrpSpPr>
        <p:grpSpPr>
          <a:xfrm>
            <a:off x="2932041" y="3939882"/>
            <a:ext cx="2911582" cy="2003591"/>
            <a:chOff x="2978483" y="2890195"/>
            <a:chExt cx="2911582" cy="200359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B383444-B454-4E44-8CFE-C2515799CCF5}"/>
                </a:ext>
              </a:extLst>
            </p:cNvPr>
            <p:cNvGrpSpPr/>
            <p:nvPr/>
          </p:nvGrpSpPr>
          <p:grpSpPr>
            <a:xfrm>
              <a:off x="3348033" y="2890195"/>
              <a:ext cx="2542032" cy="2003591"/>
              <a:chOff x="3786945" y="2890195"/>
              <a:chExt cx="2542032" cy="2003591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DC20636C-19BB-8945-966A-59845AFBA55F}"/>
                  </a:ext>
                </a:extLst>
              </p:cNvPr>
              <p:cNvSpPr/>
              <p:nvPr/>
            </p:nvSpPr>
            <p:spPr>
              <a:xfrm>
                <a:off x="3823521" y="2890195"/>
                <a:ext cx="2505456" cy="12604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Monaco" pitchFamily="2" charset="77"/>
                  </a:rPr>
                  <a:t>Add &amp; Commit Changes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6C74910-C21C-754D-9972-C9F25EC201B0}"/>
                  </a:ext>
                </a:extLst>
              </p:cNvPr>
              <p:cNvSpPr txBox="1"/>
              <p:nvPr/>
            </p:nvSpPr>
            <p:spPr>
              <a:xfrm>
                <a:off x="3786945" y="4185900"/>
                <a:ext cx="2505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Track your changes using Git</a:t>
                </a:r>
              </a:p>
            </p:txBody>
          </p:sp>
        </p:grp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CE1D11A-DFB3-3F4C-B8E7-C5EA6626D81A}"/>
                </a:ext>
              </a:extLst>
            </p:cNvPr>
            <p:cNvCxnSpPr>
              <a:cxnSpLocks/>
            </p:cNvCxnSpPr>
            <p:nvPr/>
          </p:nvCxnSpPr>
          <p:spPr>
            <a:xfrm>
              <a:off x="2978483" y="3559078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394FFD8-8BF6-1249-9532-1C594F0F6B4A}"/>
              </a:ext>
            </a:extLst>
          </p:cNvPr>
          <p:cNvGrpSpPr/>
          <p:nvPr/>
        </p:nvGrpSpPr>
        <p:grpSpPr>
          <a:xfrm>
            <a:off x="5950139" y="3939882"/>
            <a:ext cx="3091437" cy="1952127"/>
            <a:chOff x="5996581" y="2890195"/>
            <a:chExt cx="3091437" cy="195212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5F95EC0-963E-554E-9290-E6F10AA5A1BD}"/>
                </a:ext>
              </a:extLst>
            </p:cNvPr>
            <p:cNvGrpSpPr/>
            <p:nvPr/>
          </p:nvGrpSpPr>
          <p:grpSpPr>
            <a:xfrm>
              <a:off x="6253378" y="2890195"/>
              <a:ext cx="2834640" cy="1952127"/>
              <a:chOff x="6564274" y="2890195"/>
              <a:chExt cx="2834640" cy="1952127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EA4D30F-31F2-4348-9E09-2AF3109C7F13}"/>
                  </a:ext>
                </a:extLst>
              </p:cNvPr>
              <p:cNvGrpSpPr/>
              <p:nvPr/>
            </p:nvGrpSpPr>
            <p:grpSpPr>
              <a:xfrm>
                <a:off x="6736744" y="2890195"/>
                <a:ext cx="2618209" cy="1260490"/>
                <a:chOff x="6736744" y="2890195"/>
                <a:chExt cx="2618209" cy="126049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0EB1ED11-1BB5-5F41-A088-CDF967F30BB4}"/>
                    </a:ext>
                  </a:extLst>
                </p:cNvPr>
                <p:cNvSpPr/>
                <p:nvPr/>
              </p:nvSpPr>
              <p:spPr>
                <a:xfrm>
                  <a:off x="6736744" y="2890195"/>
                  <a:ext cx="2505456" cy="126049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Monaco" pitchFamily="2" charset="77"/>
                  </a:endParaRPr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9C79FA62-2C21-9E4C-B41D-7D9D45E0CB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75704" y="3409666"/>
                  <a:ext cx="609459" cy="609459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3C69C515-8063-1A49-95A4-2E3260D7D6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7607644" y="2906836"/>
                  <a:ext cx="1747309" cy="647670"/>
                </a:xfrm>
                <a:prstGeom prst="rect">
                  <a:avLst/>
                </a:prstGeom>
              </p:spPr>
            </p:pic>
            <p:sp>
              <p:nvSpPr>
                <p:cNvPr id="19" name="Right Arrow 18">
                  <a:extLst>
                    <a:ext uri="{FF2B5EF4-FFF2-40B4-BE49-F238E27FC236}">
                      <a16:creationId xmlns:a16="http://schemas.microsoft.com/office/drawing/2014/main" id="{3EBFECF0-614C-7F4B-862F-E851E3853D9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9481393">
                  <a:off x="7433093" y="3213468"/>
                  <a:ext cx="421017" cy="638398"/>
                </a:xfrm>
                <a:prstGeom prst="rightArrow">
                  <a:avLst/>
                </a:prstGeom>
                <a:solidFill>
                  <a:srgbClr val="F1502F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7BCA15E-42B2-634F-8357-BBE4F4DF4646}"/>
                  </a:ext>
                </a:extLst>
              </p:cNvPr>
              <p:cNvSpPr txBox="1"/>
              <p:nvPr/>
            </p:nvSpPr>
            <p:spPr>
              <a:xfrm>
                <a:off x="6564274" y="4134436"/>
                <a:ext cx="283464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Push </a:t>
                </a:r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changes to GitHub</a:t>
                </a:r>
                <a:endParaRPr lang="en-US" sz="20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5930E5D-E0B6-3A44-B71A-8E1DD9E0A295}"/>
                </a:ext>
              </a:extLst>
            </p:cNvPr>
            <p:cNvCxnSpPr>
              <a:cxnSpLocks/>
            </p:cNvCxnSpPr>
            <p:nvPr/>
          </p:nvCxnSpPr>
          <p:spPr>
            <a:xfrm>
              <a:off x="5996581" y="3557588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BC7D6A3-C072-4F4B-B37E-C70F480271B8}"/>
              </a:ext>
            </a:extLst>
          </p:cNvPr>
          <p:cNvGrpSpPr/>
          <p:nvPr/>
        </p:nvGrpSpPr>
        <p:grpSpPr>
          <a:xfrm>
            <a:off x="8997615" y="3945252"/>
            <a:ext cx="2904767" cy="1949735"/>
            <a:chOff x="9044057" y="2895565"/>
            <a:chExt cx="2904767" cy="1949735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C48DC98-A396-134E-9B13-9D8451F7E85E}"/>
                </a:ext>
              </a:extLst>
            </p:cNvPr>
            <p:cNvGrpSpPr/>
            <p:nvPr/>
          </p:nvGrpSpPr>
          <p:grpSpPr>
            <a:xfrm>
              <a:off x="9434507" y="2895565"/>
              <a:ext cx="2514317" cy="1949735"/>
              <a:chOff x="9562523" y="2895565"/>
              <a:chExt cx="2514317" cy="1949735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650898B-E0DA-AD43-99EF-AE0BA1EAC969}"/>
                  </a:ext>
                </a:extLst>
              </p:cNvPr>
              <p:cNvGrpSpPr/>
              <p:nvPr/>
            </p:nvGrpSpPr>
            <p:grpSpPr>
              <a:xfrm>
                <a:off x="9562523" y="2895565"/>
                <a:ext cx="2505456" cy="1260490"/>
                <a:chOff x="9562523" y="2895565"/>
                <a:chExt cx="2505456" cy="1260490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E670465C-13EC-4C42-A01F-217DB66884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402183" y="3003748"/>
                  <a:ext cx="826136" cy="1101515"/>
                </a:xfrm>
                <a:prstGeom prst="rect">
                  <a:avLst/>
                </a:prstGeom>
              </p:spPr>
            </p:pic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95DC4265-E0A2-994B-8F08-ACE56AA926A1}"/>
                    </a:ext>
                  </a:extLst>
                </p:cNvPr>
                <p:cNvSpPr/>
                <p:nvPr/>
              </p:nvSpPr>
              <p:spPr>
                <a:xfrm>
                  <a:off x="9562523" y="2895565"/>
                  <a:ext cx="2505456" cy="126049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Monaco" pitchFamily="2" charset="77"/>
                  </a:endParaRPr>
                </a:p>
              </p:txBody>
            </p: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F60BA42-8CFB-4C4C-9E91-6ABB58A6A956}"/>
                  </a:ext>
                </a:extLst>
              </p:cNvPr>
              <p:cNvSpPr txBox="1"/>
              <p:nvPr/>
            </p:nvSpPr>
            <p:spPr>
              <a:xfrm>
                <a:off x="9571384" y="4137414"/>
                <a:ext cx="2505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Make a </a:t>
                </a:r>
              </a:p>
              <a:p>
                <a:pPr algn="ctr"/>
                <a:r>
                  <a:rPr lang="en-US" sz="20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pull request</a:t>
                </a:r>
              </a:p>
            </p:txBody>
          </p: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11751A0-03DD-F647-8B64-34B503E25DA3}"/>
                </a:ext>
              </a:extLst>
            </p:cNvPr>
            <p:cNvCxnSpPr>
              <a:cxnSpLocks/>
            </p:cNvCxnSpPr>
            <p:nvPr/>
          </p:nvCxnSpPr>
          <p:spPr>
            <a:xfrm>
              <a:off x="9044057" y="3554505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14F8CBD3-4531-F140-B00A-D8FAA327E783}"/>
              </a:ext>
            </a:extLst>
          </p:cNvPr>
          <p:cNvSpPr txBox="1">
            <a:spLocks/>
          </p:cNvSpPr>
          <p:nvPr/>
        </p:nvSpPr>
        <p:spPr>
          <a:xfrm>
            <a:off x="182794" y="3180146"/>
            <a:ext cx="11814383" cy="713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2) Using pull request (advance)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1AB53C9-C50D-BB45-B4EC-32E0110A90A0}"/>
              </a:ext>
            </a:extLst>
          </p:cNvPr>
          <p:cNvGrpSpPr/>
          <p:nvPr/>
        </p:nvGrpSpPr>
        <p:grpSpPr>
          <a:xfrm>
            <a:off x="1357389" y="1838315"/>
            <a:ext cx="9212639" cy="1216837"/>
            <a:chOff x="1357389" y="1838315"/>
            <a:chExt cx="9212639" cy="1216837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A985E3CC-1B9B-0149-9300-C198B841D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57389" y="1838740"/>
              <a:ext cx="1721338" cy="1216412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7A392DE-5DB8-8B4D-BF58-D81CF5676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07509" y="1838315"/>
              <a:ext cx="7162519" cy="121683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5A207EC-7821-914B-B2CA-844C0C8D6997}"/>
              </a:ext>
            </a:extLst>
          </p:cNvPr>
          <p:cNvGrpSpPr/>
          <p:nvPr/>
        </p:nvGrpSpPr>
        <p:grpSpPr>
          <a:xfrm>
            <a:off x="308765" y="3939882"/>
            <a:ext cx="2505456" cy="1955256"/>
            <a:chOff x="308765" y="3939882"/>
            <a:chExt cx="2505456" cy="195525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F752A4F1-0A7C-7541-BF2A-547B2AAEE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77524" y="4068940"/>
              <a:ext cx="955964" cy="955964"/>
            </a:xfrm>
            <a:prstGeom prst="rect">
              <a:avLst/>
            </a:prstGeom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A7D48CB3-85DC-374F-A70D-5A4EA1D876D2}"/>
                </a:ext>
              </a:extLst>
            </p:cNvPr>
            <p:cNvSpPr/>
            <p:nvPr/>
          </p:nvSpPr>
          <p:spPr>
            <a:xfrm>
              <a:off x="308765" y="3939882"/>
              <a:ext cx="2505456" cy="1260490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Monaco" pitchFamily="2" charset="7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660728-3BDE-394C-BDC0-0186AFF757D1}"/>
                </a:ext>
              </a:extLst>
            </p:cNvPr>
            <p:cNvSpPr txBox="1"/>
            <p:nvPr/>
          </p:nvSpPr>
          <p:spPr>
            <a:xfrm>
              <a:off x="308765" y="5187252"/>
              <a:ext cx="24570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Fork &amp; clone a repo on GitHub</a:t>
              </a:r>
            </a:p>
          </p:txBody>
        </p:sp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5274C5D4-EDF5-9A4A-BAC8-99F8EBDC7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14738" y="4058860"/>
              <a:ext cx="992597" cy="9925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193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6DF2C8-F0CE-E543-95FA-96E30602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04" y="4183675"/>
            <a:ext cx="11928392" cy="12356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FA0273-1DFD-C64B-B45A-F13D4385002A}"/>
              </a:ext>
            </a:extLst>
          </p:cNvPr>
          <p:cNvSpPr txBox="1"/>
          <p:nvPr/>
        </p:nvSpPr>
        <p:spPr>
          <a:xfrm>
            <a:off x="131804" y="1281796"/>
            <a:ext cx="1192839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Setup the no-reply email provided by GitHub (in email setting)</a:t>
            </a:r>
            <a:b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 sz="28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Check the following Setting on GitHub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2AAF8AC-79BA-E24C-95E3-8CA7183B9FF4}"/>
              </a:ext>
            </a:extLst>
          </p:cNvPr>
          <p:cNvSpPr/>
          <p:nvPr/>
        </p:nvSpPr>
        <p:spPr>
          <a:xfrm>
            <a:off x="335280" y="1824729"/>
            <a:ext cx="11264900" cy="569076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user.email</a:t>
            </a:r>
            <a:r>
              <a:rPr lang="en-US" sz="2000" dirty="0">
                <a:latin typeface="Monaco" pitchFamily="2" charset="77"/>
              </a:rPr>
              <a:t> ”</a:t>
            </a:r>
            <a:r>
              <a:rPr lang="en-US" sz="2000" dirty="0" err="1">
                <a:latin typeface="Monaco" pitchFamily="2" charset="77"/>
              </a:rPr>
              <a:t>shadywhale@users.noreply.github.com</a:t>
            </a:r>
            <a:r>
              <a:rPr lang="en-US" sz="2000" dirty="0">
                <a:latin typeface="Monaco" pitchFamily="2" charset="77"/>
              </a:rPr>
              <a:t>"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24B3FC0-A4AC-A343-8F11-9815425DD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Email settings in real life</a:t>
            </a:r>
          </a:p>
        </p:txBody>
      </p:sp>
    </p:spTree>
    <p:extLst>
      <p:ext uri="{BB962C8B-B14F-4D97-AF65-F5344CB8AC3E}">
        <p14:creationId xmlns:p14="http://schemas.microsoft.com/office/powerpoint/2010/main" val="28359803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1400E-5513-6A41-9CCE-18D4FF39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Advanced Git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CA52C-15F6-F64D-A4B0-62E02D8D0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The following topics are covered using the </a:t>
            </a:r>
            <a:r>
              <a:rPr lang="en-US" dirty="0" err="1"/>
              <a:t>bookdown</a:t>
            </a: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https://gitbookdown.site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r>
              <a:rPr lang="en-US" dirty="0"/>
              <a:t>Resolving conflicts</a:t>
            </a:r>
          </a:p>
          <a:p>
            <a:r>
              <a:rPr lang="en-US" dirty="0"/>
              <a:t>Reverting to a previous commit</a:t>
            </a:r>
          </a:p>
          <a:p>
            <a:r>
              <a:rPr lang="en-US" dirty="0"/>
              <a:t>Branching</a:t>
            </a:r>
          </a:p>
          <a:p>
            <a:r>
              <a:rPr lang="en-US" dirty="0"/>
              <a:t>Stashing</a:t>
            </a:r>
          </a:p>
        </p:txBody>
      </p:sp>
    </p:spTree>
    <p:extLst>
      <p:ext uri="{BB962C8B-B14F-4D97-AF65-F5344CB8AC3E}">
        <p14:creationId xmlns:p14="http://schemas.microsoft.com/office/powerpoint/2010/main" val="37011805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ECFB9-6504-6045-B410-F4E8DA602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Other resources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4DE6120-0E19-1346-B5BF-676210AD6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/>
          <a:p>
            <a:r>
              <a:rPr lang="en-US" dirty="0"/>
              <a:t>GitHub Education Pack</a:t>
            </a:r>
            <a:endParaRPr lang="en-US" dirty="0">
              <a:hlinkClick r:id="rId2"/>
            </a:endParaRPr>
          </a:p>
          <a:p>
            <a:pPr lvl="2"/>
            <a:r>
              <a:rPr lang="en-US" dirty="0">
                <a:hlinkClick r:id="rId2"/>
              </a:rPr>
              <a:t>https://education.github.com/</a:t>
            </a:r>
            <a:endParaRPr lang="en-US" dirty="0"/>
          </a:p>
          <a:p>
            <a:pPr lvl="2"/>
            <a:r>
              <a:rPr lang="en-US" dirty="0"/>
              <a:t>Pro account for students, academic researchers (i.e., postdoc) &amp; faculties</a:t>
            </a:r>
          </a:p>
          <a:p>
            <a:pPr lvl="2"/>
            <a:endParaRPr lang="en-US" dirty="0"/>
          </a:p>
          <a:p>
            <a:r>
              <a:rPr lang="en-US" dirty="0"/>
              <a:t>GitLab</a:t>
            </a:r>
          </a:p>
          <a:p>
            <a:pPr lvl="2"/>
            <a:r>
              <a:rPr lang="en-US" dirty="0">
                <a:hlinkClick r:id="rId3"/>
              </a:rPr>
              <a:t>https://gitlab.com</a:t>
            </a:r>
            <a:r>
              <a:rPr lang="en-US" dirty="0"/>
              <a:t> </a:t>
            </a:r>
          </a:p>
          <a:p>
            <a:pPr marL="914400" lvl="2" indent="0">
              <a:buNone/>
            </a:pP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378EEB7-8CFF-AF44-8A70-FABD93B36E88}"/>
              </a:ext>
            </a:extLst>
          </p:cNvPr>
          <p:cNvGrpSpPr/>
          <p:nvPr/>
        </p:nvGrpSpPr>
        <p:grpSpPr>
          <a:xfrm>
            <a:off x="5459896" y="3011744"/>
            <a:ext cx="4618801" cy="3703983"/>
            <a:chOff x="5459896" y="3011744"/>
            <a:chExt cx="4618801" cy="370398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79B3A7-B70C-A243-BFB4-D77FE3DFE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5027" y="3011744"/>
              <a:ext cx="3823670" cy="3703983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9BC81E5-C3EA-EF4C-BDD6-18E6760047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9896" y="3011744"/>
              <a:ext cx="795131" cy="105627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14B82-A481-CB44-BEDC-EC0860A0E14D}"/>
                </a:ext>
              </a:extLst>
            </p:cNvPr>
            <p:cNvCxnSpPr>
              <a:cxnSpLocks/>
            </p:cNvCxnSpPr>
            <p:nvPr/>
          </p:nvCxnSpPr>
          <p:spPr>
            <a:xfrm>
              <a:off x="5459896" y="4068022"/>
              <a:ext cx="795131" cy="2647705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C49F06B-32A6-8843-BC5C-FFA3CEBF4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4781" y="3117129"/>
            <a:ext cx="1490646" cy="135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4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D77AA2-2A21-C04B-AFB5-98F36DC90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8991"/>
            <a:ext cx="12192000" cy="633845"/>
          </a:xfrm>
          <a:noFill/>
        </p:spPr>
        <p:txBody>
          <a:bodyPr anchor="t">
            <a:normAutofit fontScale="90000"/>
          </a:bodyPr>
          <a:lstStyle/>
          <a:p>
            <a:pPr algn="ctr"/>
            <a:r>
              <a:rPr lang="en-US" dirty="0"/>
              <a:t>Acknowledgement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B66085-9C9E-8F4B-82B0-085FAC8E160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41304" y="2918211"/>
            <a:ext cx="4287192" cy="13784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B28785-51F3-2243-A6E0-AD53C0D5B00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0294" y="2486115"/>
            <a:ext cx="2993994" cy="22426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A7CB6B-2698-9B47-B271-3EBCB386B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0678" y="2678304"/>
            <a:ext cx="1858225" cy="185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0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/>
              <a:t>Why is learning git important for scientists?</a:t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Sharing/Collaboration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EB4A0A0-95D9-894D-86B8-9D64CF20EF7A}"/>
              </a:ext>
            </a:extLst>
          </p:cNvPr>
          <p:cNvSpPr txBox="1">
            <a:spLocks/>
          </p:cNvSpPr>
          <p:nvPr/>
        </p:nvSpPr>
        <p:spPr>
          <a:xfrm>
            <a:off x="95165" y="1248385"/>
            <a:ext cx="11814383" cy="5472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dirty="0"/>
              <a:t>Sharing codes are difficult through traditional means</a:t>
            </a:r>
          </a:p>
          <a:p>
            <a:pPr marL="914400" lvl="2" indent="0">
              <a:buNone/>
            </a:pPr>
            <a:endParaRPr lang="en-US" sz="2700" dirty="0"/>
          </a:p>
          <a:p>
            <a:pPr marL="914400" lvl="2" indent="0">
              <a:buNone/>
            </a:pPr>
            <a:endParaRPr lang="en-US" sz="2700" dirty="0"/>
          </a:p>
          <a:p>
            <a:r>
              <a:rPr lang="en-US" sz="2700" dirty="0"/>
              <a:t>GitHub enables code sharing, but it uses git</a:t>
            </a:r>
            <a:endParaRPr lang="en-US" sz="2000" dirty="0"/>
          </a:p>
          <a:p>
            <a:pPr lvl="2"/>
            <a:r>
              <a:rPr lang="en-US" sz="1900" dirty="0"/>
              <a:t>Someone can </a:t>
            </a:r>
            <a:r>
              <a:rPr lang="en-US" sz="1900" b="1" dirty="0"/>
              <a:t>follow</a:t>
            </a:r>
            <a:r>
              <a:rPr lang="en-US" sz="1900" dirty="0"/>
              <a:t> your codes </a:t>
            </a:r>
          </a:p>
          <a:p>
            <a:pPr lvl="2"/>
            <a:r>
              <a:rPr lang="en-US" sz="1900" dirty="0"/>
              <a:t>Incorporate or suggest changes to others (even </a:t>
            </a:r>
            <a:r>
              <a:rPr lang="en-US" sz="1900" i="1" dirty="0"/>
              <a:t>strangers</a:t>
            </a:r>
            <a:r>
              <a:rPr lang="en-US" sz="1900" dirty="0"/>
              <a:t>!)</a:t>
            </a:r>
          </a:p>
          <a:p>
            <a:pPr marL="914400" lvl="2" indent="0">
              <a:buNone/>
            </a:pPr>
            <a:endParaRPr lang="en-US" sz="1900" dirty="0"/>
          </a:p>
          <a:p>
            <a:pPr marL="914400" lvl="2" indent="0">
              <a:buNone/>
            </a:pPr>
            <a:endParaRPr lang="en-US" sz="1900" dirty="0"/>
          </a:p>
          <a:p>
            <a:r>
              <a:rPr lang="en-US" sz="2800" dirty="0"/>
              <a:t>Encourages open source and open science</a:t>
            </a:r>
          </a:p>
          <a:p>
            <a:pPr lvl="2"/>
            <a:r>
              <a:rPr lang="en-US" sz="2000" dirty="0"/>
              <a:t>Open science is a huge topic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(Kendra will talk about OSF tomorrow, Nov 17</a:t>
            </a:r>
            <a:r>
              <a:rPr lang="en-US" sz="14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!!)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2"/>
            <a:r>
              <a:rPr lang="en-US" sz="2000" dirty="0"/>
              <a:t>Openness to your code is generally a good idea</a:t>
            </a:r>
          </a:p>
          <a:p>
            <a:endParaRPr lang="en-US" sz="2700" dirty="0"/>
          </a:p>
          <a:p>
            <a:pPr lvl="2"/>
            <a:endParaRPr lang="en-US" sz="1900" dirty="0"/>
          </a:p>
          <a:p>
            <a:endParaRPr lang="en-US" sz="27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9CCE1B-3822-5045-B904-2989D09F9CE1}"/>
              </a:ext>
            </a:extLst>
          </p:cNvPr>
          <p:cNvGrpSpPr/>
          <p:nvPr/>
        </p:nvGrpSpPr>
        <p:grpSpPr>
          <a:xfrm>
            <a:off x="8948205" y="1325511"/>
            <a:ext cx="2907454" cy="1293948"/>
            <a:chOff x="3083945" y="1724979"/>
            <a:chExt cx="2907454" cy="12939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885F6E0-7484-B54E-8691-882BCBE28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83945" y="1779798"/>
              <a:ext cx="1155612" cy="11556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740AED5-88F9-C740-8564-BB2B1D52E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97451" y="1724979"/>
              <a:ext cx="1293948" cy="1293948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7015D9C-66BE-0849-9F1B-30B64B5BA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364" y="3252111"/>
            <a:ext cx="849295" cy="8492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AF5ECD-F238-3544-A450-AE9A5802C7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5659" y="3252111"/>
            <a:ext cx="1270000" cy="127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62EB60-40C7-274F-8DDF-EEBEA19C80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1711" y="5154763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0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4EB29-0D74-954C-BDFE-4B5F36980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What is the goal of this workshop?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D92043-AF8E-6F45-AC0D-4BB265641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65" y="2804607"/>
            <a:ext cx="3558675" cy="1486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7CDACC-4718-1047-B74A-862E91A7A256}"/>
              </a:ext>
            </a:extLst>
          </p:cNvPr>
          <p:cNvSpPr txBox="1"/>
          <p:nvPr/>
        </p:nvSpPr>
        <p:spPr>
          <a:xfrm>
            <a:off x="1045037" y="1971792"/>
            <a:ext cx="3655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 for version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3132A8-1A16-DB49-8FB0-3F5D2C192E74}"/>
              </a:ext>
            </a:extLst>
          </p:cNvPr>
          <p:cNvSpPr txBox="1"/>
          <p:nvPr/>
        </p:nvSpPr>
        <p:spPr>
          <a:xfrm>
            <a:off x="6300765" y="1971792"/>
            <a:ext cx="4846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GitHub for sharing your code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65BC7A-52C7-E345-B713-14552A14B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630" y="2314060"/>
            <a:ext cx="6167553" cy="228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07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8A60-059C-634B-8E8B-C252268FA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dirty="0"/>
            </a:br>
            <a:r>
              <a:rPr lang="en-US" sz="2800" b="1" dirty="0"/>
              <a:t>What do we do for word documents?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1FA9E-A882-A24F-B6FD-1347CC0A1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6" y="1286328"/>
            <a:ext cx="6653940" cy="17412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Track Changes </a:t>
            </a:r>
            <a:r>
              <a:rPr lang="en-US" sz="2800" dirty="0"/>
              <a:t>(Microsoft Word)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Highlighted changes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D6A63E-D64C-454B-ACEE-36683432B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0EB8C2-50E9-8A46-8E97-BA946E7CC8F9}"/>
              </a:ext>
            </a:extLst>
          </p:cNvPr>
          <p:cNvSpPr txBox="1"/>
          <p:nvPr/>
        </p:nvSpPr>
        <p:spPr>
          <a:xfrm>
            <a:off x="6290502" y="1286328"/>
            <a:ext cx="520856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Version History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(Google-doc)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Snapshots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F78C484-14D9-7243-A889-7C9F318343D5}"/>
              </a:ext>
            </a:extLst>
          </p:cNvPr>
          <p:cNvSpPr txBox="1">
            <a:spLocks/>
          </p:cNvSpPr>
          <p:nvPr/>
        </p:nvSpPr>
        <p:spPr>
          <a:xfrm>
            <a:off x="44964" y="5612745"/>
            <a:ext cx="11814383" cy="698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</a:t>
            </a:r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track changes </a:t>
            </a: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&amp; gives you a </a:t>
            </a:r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version history</a:t>
            </a: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!</a:t>
            </a:r>
          </a:p>
          <a:p>
            <a:pPr marL="0" indent="0" algn="ctr">
              <a:buFont typeface="Arial"/>
              <a:buNone/>
            </a:pPr>
            <a:endParaRPr lang="en-US" sz="2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6BC026C-5431-894B-8074-DF19FB89A5C2}"/>
              </a:ext>
            </a:extLst>
          </p:cNvPr>
          <p:cNvGrpSpPr/>
          <p:nvPr/>
        </p:nvGrpSpPr>
        <p:grpSpPr>
          <a:xfrm>
            <a:off x="6618484" y="2794173"/>
            <a:ext cx="5390720" cy="2445673"/>
            <a:chOff x="6618484" y="2794173"/>
            <a:chExt cx="5390720" cy="244567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357237F-F765-0C40-96A2-51434AC460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2529" t="1" b="56487"/>
            <a:stretch/>
          </p:blipFill>
          <p:spPr>
            <a:xfrm>
              <a:off x="6618484" y="2794173"/>
              <a:ext cx="5390720" cy="244567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9C04B14-5BD3-4342-92FA-59366E2F98BA}"/>
                </a:ext>
              </a:extLst>
            </p:cNvPr>
            <p:cNvSpPr/>
            <p:nvPr/>
          </p:nvSpPr>
          <p:spPr>
            <a:xfrm>
              <a:off x="9663764" y="4461098"/>
              <a:ext cx="934720" cy="182880"/>
            </a:xfrm>
            <a:prstGeom prst="rect">
              <a:avLst/>
            </a:prstGeom>
            <a:solidFill>
              <a:srgbClr val="E8F0F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Shady Whale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18DE56-590A-8440-91B9-7462B818E200}"/>
              </a:ext>
            </a:extLst>
          </p:cNvPr>
          <p:cNvGrpSpPr/>
          <p:nvPr/>
        </p:nvGrpSpPr>
        <p:grpSpPr>
          <a:xfrm>
            <a:off x="453198" y="2806691"/>
            <a:ext cx="5390720" cy="2434591"/>
            <a:chOff x="453198" y="2806691"/>
            <a:chExt cx="5390720" cy="243459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3C07D9B-9AA5-3F47-81BA-8B13335E3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0490" r="21036" b="35255"/>
            <a:stretch/>
          </p:blipFill>
          <p:spPr>
            <a:xfrm>
              <a:off x="453198" y="2806691"/>
              <a:ext cx="5390720" cy="24345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1ED14A9-4AC7-2A4E-B427-9A50DA885A3D}"/>
                </a:ext>
              </a:extLst>
            </p:cNvPr>
            <p:cNvSpPr/>
            <p:nvPr/>
          </p:nvSpPr>
          <p:spPr>
            <a:xfrm>
              <a:off x="4604084" y="2806691"/>
              <a:ext cx="1239834" cy="220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Whale, Shady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AFEB9D-6B18-0E4E-9B82-CC2BC5532856}"/>
                </a:ext>
              </a:extLst>
            </p:cNvPr>
            <p:cNvSpPr/>
            <p:nvPr/>
          </p:nvSpPr>
          <p:spPr>
            <a:xfrm>
              <a:off x="4604084" y="3358845"/>
              <a:ext cx="1239834" cy="220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Whale, Shady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83AF223-F7D3-B043-A9DE-345950E441CC}"/>
                </a:ext>
              </a:extLst>
            </p:cNvPr>
            <p:cNvSpPr/>
            <p:nvPr/>
          </p:nvSpPr>
          <p:spPr>
            <a:xfrm>
              <a:off x="4604084" y="3913530"/>
              <a:ext cx="1239834" cy="220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Whale, Shady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780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51A0F-B23B-744E-BB22-A1C68BCF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dirty="0"/>
            </a:br>
            <a:r>
              <a:rPr lang="en-US" sz="2800" b="1" dirty="0"/>
              <a:t>What is being tracked?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526B59-D04B-7B4D-9720-EAB875095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46" y="2937376"/>
            <a:ext cx="10025849" cy="32115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34DC74-C7EE-C349-BE33-6337167B3C31}"/>
              </a:ext>
            </a:extLst>
          </p:cNvPr>
          <p:cNvSpPr/>
          <p:nvPr/>
        </p:nvSpPr>
        <p:spPr>
          <a:xfrm>
            <a:off x="1118197" y="1853542"/>
            <a:ext cx="1961478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base document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C2C9AC-14F2-6C49-9EF4-9CE37293941D}"/>
              </a:ext>
            </a:extLst>
          </p:cNvPr>
          <p:cNvSpPr/>
          <p:nvPr/>
        </p:nvSpPr>
        <p:spPr>
          <a:xfrm>
            <a:off x="4902731" y="1853542"/>
            <a:ext cx="1961478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changes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37778C-3C0C-F445-AE2C-8F72171F18E4}"/>
              </a:ext>
            </a:extLst>
          </p:cNvPr>
          <p:cNvCxnSpPr/>
          <p:nvPr/>
        </p:nvCxnSpPr>
        <p:spPr>
          <a:xfrm>
            <a:off x="2054112" y="2769475"/>
            <a:ext cx="87855" cy="4948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EC65FB-06C2-7B49-AAD0-67CD8D798BE3}"/>
              </a:ext>
            </a:extLst>
          </p:cNvPr>
          <p:cNvCxnSpPr>
            <a:cxnSpLocks/>
          </p:cNvCxnSpPr>
          <p:nvPr/>
        </p:nvCxnSpPr>
        <p:spPr>
          <a:xfrm flipH="1">
            <a:off x="4431552" y="2934309"/>
            <a:ext cx="471179" cy="525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8B9F09-BD40-B84C-8ADE-FD785CFCE3B0}"/>
              </a:ext>
            </a:extLst>
          </p:cNvPr>
          <p:cNvCxnSpPr>
            <a:cxnSpLocks/>
          </p:cNvCxnSpPr>
          <p:nvPr/>
        </p:nvCxnSpPr>
        <p:spPr>
          <a:xfrm>
            <a:off x="6864210" y="2934309"/>
            <a:ext cx="604585" cy="525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2D5AF6-7B13-374D-87BD-DAEEDE923B2E}"/>
              </a:ext>
            </a:extLst>
          </p:cNvPr>
          <p:cNvSpPr txBox="1"/>
          <p:nvPr/>
        </p:nvSpPr>
        <p:spPr>
          <a:xfrm>
            <a:off x="193040" y="1233797"/>
            <a:ext cx="11816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Don’t think of it as multiple documents, but </a:t>
            </a: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 document 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 </a:t>
            </a: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sets of changes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DC9F3-7A3C-4842-91DA-28BD71169759}"/>
              </a:ext>
            </a:extLst>
          </p:cNvPr>
          <p:cNvSpPr/>
          <p:nvPr/>
        </p:nvSpPr>
        <p:spPr>
          <a:xfrm>
            <a:off x="6844113" y="2914212"/>
            <a:ext cx="4580304" cy="30661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B100B3-9DC7-1F4F-AD59-9B8A1FAE2EF5}"/>
              </a:ext>
            </a:extLst>
          </p:cNvPr>
          <p:cNvSpPr/>
          <p:nvPr/>
        </p:nvSpPr>
        <p:spPr>
          <a:xfrm>
            <a:off x="3279085" y="1768597"/>
            <a:ext cx="3935073" cy="39406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F7699B3-376C-EE48-AC95-7BD036513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6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7DF90-89CD-6843-B40D-CBDE57FCF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b="1" dirty="0"/>
            </a:br>
            <a:r>
              <a:rPr lang="en-US" sz="2800" b="1" dirty="0"/>
              <a:t>Separate changes can be made, and recorded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5F131-6F87-1440-95A6-00445FD20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471" y="1755234"/>
            <a:ext cx="4876800" cy="4495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BD1E8-E5DE-9B42-9CC0-96A542289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502" y="1527563"/>
            <a:ext cx="5054600" cy="48514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86CD2C-7B56-4D41-99D3-6592B683C907}"/>
              </a:ext>
            </a:extLst>
          </p:cNvPr>
          <p:cNvCxnSpPr>
            <a:cxnSpLocks/>
          </p:cNvCxnSpPr>
          <p:nvPr/>
        </p:nvCxnSpPr>
        <p:spPr>
          <a:xfrm flipH="1" flipV="1">
            <a:off x="7974385" y="5215417"/>
            <a:ext cx="222172" cy="459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059452E-FC4F-3F46-B68A-CECCD3B3466E}"/>
              </a:ext>
            </a:extLst>
          </p:cNvPr>
          <p:cNvSpPr/>
          <p:nvPr/>
        </p:nvSpPr>
        <p:spPr>
          <a:xfrm>
            <a:off x="7499102" y="5658389"/>
            <a:ext cx="1647259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Incorporate Change 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5B867D-5676-5F47-B3CC-60D2542AB930}"/>
              </a:ext>
            </a:extLst>
          </p:cNvPr>
          <p:cNvCxnSpPr>
            <a:cxnSpLocks/>
          </p:cNvCxnSpPr>
          <p:nvPr/>
        </p:nvCxnSpPr>
        <p:spPr>
          <a:xfrm flipH="1">
            <a:off x="7974385" y="2093114"/>
            <a:ext cx="222172" cy="449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57574D7-6CF9-C04D-921D-4BBB9743B7D8}"/>
              </a:ext>
            </a:extLst>
          </p:cNvPr>
          <p:cNvSpPr/>
          <p:nvPr/>
        </p:nvSpPr>
        <p:spPr>
          <a:xfrm>
            <a:off x="7609368" y="1185532"/>
            <a:ext cx="1536994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Incorporate Change 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790434-E043-7F4F-AAF1-A2D2EBBC254A}"/>
              </a:ext>
            </a:extLst>
          </p:cNvPr>
          <p:cNvSpPr/>
          <p:nvPr/>
        </p:nvSpPr>
        <p:spPr>
          <a:xfrm>
            <a:off x="4292302" y="3753293"/>
            <a:ext cx="2732279" cy="31047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3AF327-9C90-4D4A-8EE1-B5DD25D4F737}"/>
              </a:ext>
            </a:extLst>
          </p:cNvPr>
          <p:cNvSpPr/>
          <p:nvPr/>
        </p:nvSpPr>
        <p:spPr>
          <a:xfrm>
            <a:off x="6956591" y="1153779"/>
            <a:ext cx="3633437" cy="5704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DBB124-A005-374F-9C07-90CC59971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2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Dissertationthmx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Dissertationthmx - 1</Template>
  <TotalTime>3267</TotalTime>
  <Words>2113</Words>
  <Application>Microsoft Macintosh PowerPoint</Application>
  <PresentationFormat>Widescreen</PresentationFormat>
  <Paragraphs>443</Paragraphs>
  <Slides>44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Yu Mincho</vt:lpstr>
      <vt:lpstr>Arial</vt:lpstr>
      <vt:lpstr>Calibri</vt:lpstr>
      <vt:lpstr>Helvetica Neue</vt:lpstr>
      <vt:lpstr>Monaco</vt:lpstr>
      <vt:lpstr>Open Sans</vt:lpstr>
      <vt:lpstr>Times New Roman</vt:lpstr>
      <vt:lpstr>Dissertationthmx</vt:lpstr>
      <vt:lpstr>Git &amp; GitHub Workshop  its not only for programmers   </vt:lpstr>
      <vt:lpstr>Why is git important for scientists?</vt:lpstr>
      <vt:lpstr>Why is git important for scientists?</vt:lpstr>
      <vt:lpstr>PowerPoint Presentation</vt:lpstr>
      <vt:lpstr>Why is learning git important for scientists? Sharing/Collaboration</vt:lpstr>
      <vt:lpstr>What is the goal of this workshop?</vt:lpstr>
      <vt:lpstr>Git Overview What do we do for word documents?</vt:lpstr>
      <vt:lpstr>Git Overview What is being tracked?</vt:lpstr>
      <vt:lpstr>Git Overview Separate changes can be made, and recorded</vt:lpstr>
      <vt:lpstr>Hands on portion of the workshop</vt:lpstr>
      <vt:lpstr>1. Setting up git 1.1 Download git</vt:lpstr>
      <vt:lpstr>1. Setting up git  Open a terminal / Git-Bash</vt:lpstr>
      <vt:lpstr>1. Setting up git 1.2 Configure git</vt:lpstr>
      <vt:lpstr>2. Creating a repository What is a repository?</vt:lpstr>
      <vt:lpstr>2. Creating a repository &gt; git init</vt:lpstr>
      <vt:lpstr>3. Tracking Changes &gt; git add, commit</vt:lpstr>
      <vt:lpstr>3. Tracking Changes &gt; git add, commit</vt:lpstr>
      <vt:lpstr>3. Tracking Changes &gt; git add, commit</vt:lpstr>
      <vt:lpstr>3. Tracking Changes &gt; git add, commit</vt:lpstr>
      <vt:lpstr>4. Exploring History &gt; git diff &amp; show</vt:lpstr>
      <vt:lpstr>4. Exploring History &gt; git diff &amp; show</vt:lpstr>
      <vt:lpstr>5. Telling git to ignore certain files .gitignore</vt:lpstr>
      <vt:lpstr>Desktop Application</vt:lpstr>
      <vt:lpstr>PowerPoint Presentation</vt:lpstr>
      <vt:lpstr>BREAK</vt:lpstr>
      <vt:lpstr>GitHub and other remote hosts</vt:lpstr>
      <vt:lpstr>Configure GitHub’s Email Setting</vt:lpstr>
      <vt:lpstr>6. Create a repository on GitHub make a repo</vt:lpstr>
      <vt:lpstr>7. Putting codes on GitHub &gt; git remote add &amp; push</vt:lpstr>
      <vt:lpstr>7. Putting codes on GitHub &gt; git remote add &amp; push</vt:lpstr>
      <vt:lpstr>8. Getting a repository from GitHub git clone &amp; fork</vt:lpstr>
      <vt:lpstr>8. Getting a repository from GitHub Practice fork &amp; clone</vt:lpstr>
      <vt:lpstr>8. Getting a repository from GitHub Practice fork &amp; clone</vt:lpstr>
      <vt:lpstr>9. Collaborating</vt:lpstr>
      <vt:lpstr>9. Collaborating</vt:lpstr>
      <vt:lpstr>9. Collaborating</vt:lpstr>
      <vt:lpstr>9. Collaborating &gt; git fetch &amp; git merge </vt:lpstr>
      <vt:lpstr>9. Collaborating &gt; git fetch &amp; git merge </vt:lpstr>
      <vt:lpstr>9. Collaborating &gt; git fetch &amp; git merge </vt:lpstr>
      <vt:lpstr>9. Collaborating BONUS: Truly Collaborating on GitHub</vt:lpstr>
      <vt:lpstr>Email settings in real life</vt:lpstr>
      <vt:lpstr>Advanced Git Topics</vt:lpstr>
      <vt:lpstr>Other resources</vt:lpstr>
      <vt:lpstr>Acknowledgement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Micaela Chan</dc:creator>
  <cp:lastModifiedBy>Micaela Chan</cp:lastModifiedBy>
  <cp:revision>1237</cp:revision>
  <dcterms:created xsi:type="dcterms:W3CDTF">2019-09-09T18:28:10Z</dcterms:created>
  <dcterms:modified xsi:type="dcterms:W3CDTF">2019-11-15T23:44:47Z</dcterms:modified>
</cp:coreProperties>
</file>